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359" r:id="rId2"/>
    <p:sldId id="437" r:id="rId3"/>
    <p:sldId id="322" r:id="rId4"/>
    <p:sldId id="460" r:id="rId5"/>
    <p:sldId id="483" r:id="rId6"/>
    <p:sldId id="450" r:id="rId7"/>
    <p:sldId id="461" r:id="rId8"/>
    <p:sldId id="462" r:id="rId9"/>
    <p:sldId id="463"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4" r:id="rId30"/>
    <p:sldId id="485" r:id="rId31"/>
    <p:sldId id="487" r:id="rId32"/>
    <p:sldId id="486" r:id="rId33"/>
    <p:sldId id="488" r:id="rId34"/>
    <p:sldId id="489" r:id="rId35"/>
    <p:sldId id="490" r:id="rId36"/>
    <p:sldId id="491" r:id="rId37"/>
    <p:sldId id="492" r:id="rId38"/>
    <p:sldId id="493" r:id="rId39"/>
    <p:sldId id="494" r:id="rId40"/>
    <p:sldId id="495" r:id="rId41"/>
    <p:sldId id="496" r:id="rId42"/>
    <p:sldId id="497" r:id="rId43"/>
    <p:sldId id="498" r:id="rId44"/>
    <p:sldId id="499" r:id="rId45"/>
    <p:sldId id="500" r:id="rId46"/>
    <p:sldId id="501" r:id="rId47"/>
    <p:sldId id="502" r:id="rId48"/>
    <p:sldId id="503" r:id="rId49"/>
    <p:sldId id="504" r:id="rId50"/>
    <p:sldId id="505" r:id="rId51"/>
    <p:sldId id="506" r:id="rId52"/>
    <p:sldId id="507" r:id="rId53"/>
    <p:sldId id="508" r:id="rId54"/>
    <p:sldId id="510" r:id="rId55"/>
    <p:sldId id="511" r:id="rId56"/>
    <p:sldId id="512" r:id="rId57"/>
    <p:sldId id="509" r:id="rId58"/>
    <p:sldId id="513" r:id="rId59"/>
    <p:sldId id="514" r:id="rId60"/>
    <p:sldId id="516" r:id="rId61"/>
    <p:sldId id="515" r:id="rId62"/>
    <p:sldId id="517" r:id="rId63"/>
    <p:sldId id="518" r:id="rId64"/>
    <p:sldId id="519" r:id="rId65"/>
    <p:sldId id="520" r:id="rId66"/>
    <p:sldId id="521" r:id="rId67"/>
    <p:sldId id="522" r:id="rId68"/>
    <p:sldId id="523" r:id="rId69"/>
  </p:sldIdLst>
  <p:sldSz cx="9144000" cy="5143500" type="screen16x9"/>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66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70"/>
    <a:srgbClr val="009689"/>
    <a:srgbClr val="49BAAF"/>
    <a:srgbClr val="333333"/>
    <a:srgbClr val="D72925"/>
    <a:srgbClr val="A19078"/>
    <a:srgbClr val="404455"/>
    <a:srgbClr val="DCE0B8"/>
    <a:srgbClr val="EC8C8D"/>
    <a:srgbClr val="7879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0" autoAdjust="0"/>
    <p:restoredTop sz="80556" autoAdjust="0"/>
  </p:normalViewPr>
  <p:slideViewPr>
    <p:cSldViewPr>
      <p:cViewPr varScale="1">
        <p:scale>
          <a:sx n="91" d="100"/>
          <a:sy n="91" d="100"/>
        </p:scale>
        <p:origin x="930" y="90"/>
      </p:cViewPr>
      <p:guideLst>
        <p:guide pos="2880"/>
        <p:guide orient="horz" pos="16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2019/6/12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2019/6/12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415623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2144178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25910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150889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2374877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269844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176064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1997955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328343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116188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4183536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1447778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3180401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285763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292777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97749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151429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920824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2820852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561740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2019/6/12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xmlns="" id="{641D2DFD-55B4-4A44-923E-893F52B2E54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s.weixin.qq.com/miniprogram/dev/api/index.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s.weixin.qq.com/miniprogram/dev/component/index.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evelopers.weixin.qq.com/miniprogram/dev/framework/custom-component/wxml-wxss.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hyperlink" Target="https://developers.weixin.qq.com/miniprogram/dev/framework/custom-componen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64" name="TextBox 71">
            <a:extLst>
              <a:ext uri="{FF2B5EF4-FFF2-40B4-BE49-F238E27FC236}">
                <a16:creationId xmlns:a16="http://schemas.microsoft.com/office/drawing/2014/main" xmlns="" id="{01FED008-D794-40F9-8E49-41E99B6D6694}"/>
              </a:ext>
            </a:extLst>
          </p:cNvPr>
          <p:cNvSpPr txBox="1"/>
          <p:nvPr/>
        </p:nvSpPr>
        <p:spPr>
          <a:xfrm>
            <a:off x="4984750" y="2672904"/>
            <a:ext cx="1415772" cy="276999"/>
          </a:xfrm>
          <a:prstGeom prst="rect">
            <a:avLst/>
          </a:prstGeom>
          <a:noFill/>
        </p:spPr>
        <p:txBody>
          <a:bodyPr wrap="none" rtlCol="0">
            <a:spAutoFit/>
          </a:bodyPr>
          <a:lstStyle/>
          <a:p>
            <a:r>
              <a:rPr lang="zh-CN" altLang="en-US" sz="1200" dirty="0">
                <a:solidFill>
                  <a:schemeClr val="tx1">
                    <a:lumMod val="65000"/>
                    <a:lumOff val="35000"/>
                  </a:schemeClr>
                </a:solidFill>
                <a:cs typeface="+mn-ea"/>
                <a:sym typeface="+mn-lt"/>
              </a:rPr>
              <a:t>南京大学软件学院</a:t>
            </a:r>
            <a:endParaRPr lang="zh-CN" altLang="en-US" sz="1200" dirty="0">
              <a:solidFill>
                <a:schemeClr val="tx1">
                  <a:lumMod val="65000"/>
                  <a:lumOff val="35000"/>
                </a:schemeClr>
              </a:solidFill>
              <a:latin typeface="+mn-lt"/>
              <a:ea typeface="+mn-ea"/>
              <a:cs typeface="+mn-ea"/>
              <a:sym typeface="+mn-lt"/>
            </a:endParaRPr>
          </a:p>
        </p:txBody>
      </p:sp>
      <p:sp>
        <p:nvSpPr>
          <p:cNvPr id="65" name="矩形 64">
            <a:extLst>
              <a:ext uri="{FF2B5EF4-FFF2-40B4-BE49-F238E27FC236}">
                <a16:creationId xmlns:a16="http://schemas.microsoft.com/office/drawing/2014/main" xmlns="" id="{E450E6C3-29A0-46C6-9E0B-7831B526E39C}"/>
              </a:ext>
            </a:extLst>
          </p:cNvPr>
          <p:cNvSpPr/>
          <p:nvPr/>
        </p:nvSpPr>
        <p:spPr>
          <a:xfrm>
            <a:off x="4906963" y="2077509"/>
            <a:ext cx="3873044" cy="584775"/>
          </a:xfrm>
          <a:prstGeom prst="rect">
            <a:avLst/>
          </a:prstGeom>
        </p:spPr>
        <p:txBody>
          <a:bodyPr wrap="square">
            <a:spAutoFit/>
          </a:bodyPr>
          <a:lstStyle/>
          <a:p>
            <a:pPr fontAlgn="auto">
              <a:spcBef>
                <a:spcPts val="0"/>
              </a:spcBef>
              <a:spcAft>
                <a:spcPts val="0"/>
              </a:spcAft>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小程序前端开发              </a:t>
            </a:r>
          </a:p>
        </p:txBody>
      </p:sp>
      <p:sp>
        <p:nvSpPr>
          <p:cNvPr id="26" name="Freeform 52">
            <a:extLst>
              <a:ext uri="{FF2B5EF4-FFF2-40B4-BE49-F238E27FC236}">
                <a16:creationId xmlns:a16="http://schemas.microsoft.com/office/drawing/2014/main" xmlns="" id="{5AE7BFE4-B078-4EA6-81A0-FA79891DFECF}"/>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3">
            <a:extLst>
              <a:ext uri="{FF2B5EF4-FFF2-40B4-BE49-F238E27FC236}">
                <a16:creationId xmlns:a16="http://schemas.microsoft.com/office/drawing/2014/main" xmlns="" id="{495E2E58-4349-4F31-8576-B59B1C28815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4">
            <a:extLst>
              <a:ext uri="{FF2B5EF4-FFF2-40B4-BE49-F238E27FC236}">
                <a16:creationId xmlns:a16="http://schemas.microsoft.com/office/drawing/2014/main" xmlns="" id="{29B2B49A-3D85-4C5F-80DA-3335E282D4E0}"/>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5">
            <a:extLst>
              <a:ext uri="{FF2B5EF4-FFF2-40B4-BE49-F238E27FC236}">
                <a16:creationId xmlns:a16="http://schemas.microsoft.com/office/drawing/2014/main" xmlns="" id="{D11DEE1C-8D6B-4971-B803-7ADEBB1D807D}"/>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
            <a:extLst>
              <a:ext uri="{FF2B5EF4-FFF2-40B4-BE49-F238E27FC236}">
                <a16:creationId xmlns:a16="http://schemas.microsoft.com/office/drawing/2014/main" xmlns="" id="{67BEB93D-5051-4E32-88CC-DB904F4CA0BB}"/>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7">
            <a:extLst>
              <a:ext uri="{FF2B5EF4-FFF2-40B4-BE49-F238E27FC236}">
                <a16:creationId xmlns:a16="http://schemas.microsoft.com/office/drawing/2014/main" xmlns="" id="{9F7DC038-F611-4FB2-BA86-BC1EF178F3A1}"/>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8">
            <a:extLst>
              <a:ext uri="{FF2B5EF4-FFF2-40B4-BE49-F238E27FC236}">
                <a16:creationId xmlns:a16="http://schemas.microsoft.com/office/drawing/2014/main" xmlns="" id="{597C21FE-D10D-4740-99B7-A97FF217ABDF}"/>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9">
            <a:extLst>
              <a:ext uri="{FF2B5EF4-FFF2-40B4-BE49-F238E27FC236}">
                <a16:creationId xmlns:a16="http://schemas.microsoft.com/office/drawing/2014/main" xmlns="" id="{B3A8C18C-7C2B-4B95-AD87-1C6BAD5E57F1}"/>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0">
            <a:extLst>
              <a:ext uri="{FF2B5EF4-FFF2-40B4-BE49-F238E27FC236}">
                <a16:creationId xmlns:a16="http://schemas.microsoft.com/office/drawing/2014/main" xmlns="" id="{A2A1EC4D-B9C9-42F0-906C-33DEE21C415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1">
            <a:extLst>
              <a:ext uri="{FF2B5EF4-FFF2-40B4-BE49-F238E27FC236}">
                <a16:creationId xmlns:a16="http://schemas.microsoft.com/office/drawing/2014/main" xmlns="" id="{1022DC44-B6F2-4215-9A4C-57943E5F7019}"/>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5">
            <a:extLst>
              <a:ext uri="{FF2B5EF4-FFF2-40B4-BE49-F238E27FC236}">
                <a16:creationId xmlns:a16="http://schemas.microsoft.com/office/drawing/2014/main" xmlns="" id="{AB631E9B-4A19-4410-AC44-03B42E6FB6B1}"/>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4">
            <a:extLst>
              <a:ext uri="{FF2B5EF4-FFF2-40B4-BE49-F238E27FC236}">
                <a16:creationId xmlns:a16="http://schemas.microsoft.com/office/drawing/2014/main" xmlns="" id="{1AD5C506-2500-4255-8BFA-C469462A8658}"/>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74">
            <a:extLst>
              <a:ext uri="{FF2B5EF4-FFF2-40B4-BE49-F238E27FC236}">
                <a16:creationId xmlns:a16="http://schemas.microsoft.com/office/drawing/2014/main" xmlns="" id="{8515E49D-7B65-4A69-9AEA-F203B59DFC60}"/>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4">
            <a:extLst>
              <a:ext uri="{FF2B5EF4-FFF2-40B4-BE49-F238E27FC236}">
                <a16:creationId xmlns:a16="http://schemas.microsoft.com/office/drawing/2014/main" xmlns="" id="{9726867D-F46C-4BB3-9FA0-FAA4E86941A4}"/>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60">
            <a:extLst>
              <a:ext uri="{FF2B5EF4-FFF2-40B4-BE49-F238E27FC236}">
                <a16:creationId xmlns:a16="http://schemas.microsoft.com/office/drawing/2014/main" xmlns="" id="{657BE2A1-17CF-4C5A-B987-3C54C136740F}"/>
              </a:ext>
            </a:extLst>
          </p:cNvPr>
          <p:cNvSpPr>
            <a:spLocks/>
          </p:cNvSpPr>
          <p:nvPr/>
        </p:nvSpPr>
        <p:spPr bwMode="auto">
          <a:xfrm>
            <a:off x="7386369" y="702469"/>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4">
            <a:extLst>
              <a:ext uri="{FF2B5EF4-FFF2-40B4-BE49-F238E27FC236}">
                <a16:creationId xmlns:a16="http://schemas.microsoft.com/office/drawing/2014/main" xmlns="" id="{34A85AC8-8770-4A88-A420-5D65C4BF0D3E}"/>
              </a:ext>
            </a:extLst>
          </p:cNvPr>
          <p:cNvSpPr>
            <a:spLocks/>
          </p:cNvSpPr>
          <p:nvPr/>
        </p:nvSpPr>
        <p:spPr bwMode="auto">
          <a:xfrm>
            <a:off x="7893333" y="223497"/>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注册小程序</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580112" y="699542"/>
            <a:ext cx="3096344" cy="2316403"/>
          </a:xfrm>
          <a:prstGeom prst="rect">
            <a:avLst/>
          </a:prstGeom>
          <a:noFill/>
        </p:spPr>
        <p:txBody>
          <a:bodyPr wrap="square" rtlCol="0">
            <a:spAutoFit/>
          </a:bodyPr>
          <a:lstStyle/>
          <a:p>
            <a:pPr>
              <a:lnSpc>
                <a:spcPct val="150000"/>
              </a:lnSpc>
            </a:pPr>
            <a:r>
              <a:rPr lang="zh-CN" altLang="en-US" sz="1400" dirty="0"/>
              <a:t>每个小程序都需要在 </a:t>
            </a:r>
            <a:r>
              <a:rPr lang="en" altLang="zh-CN" sz="1400" dirty="0" err="1"/>
              <a:t>app.js</a:t>
            </a:r>
            <a:r>
              <a:rPr lang="en" altLang="zh-CN" sz="1400" dirty="0"/>
              <a:t> </a:t>
            </a:r>
            <a:r>
              <a:rPr lang="zh-CN" altLang="en-US" sz="1400" dirty="0"/>
              <a:t>中调用 </a:t>
            </a:r>
            <a:r>
              <a:rPr lang="en" altLang="zh-CN" sz="1400" dirty="0"/>
              <a:t>App</a:t>
            </a:r>
            <a:r>
              <a:rPr lang="zh-CN" altLang="en-US" sz="1400" dirty="0"/>
              <a:t>方法注册小程序示例，</a:t>
            </a:r>
            <a:r>
              <a:rPr lang="zh-CN" altLang="zh-CN" sz="1400" dirty="0"/>
              <a:t>用其指定小程序的生命周期函数</a:t>
            </a:r>
            <a:r>
              <a:rPr lang="zh-CN" altLang="en-US" sz="1400" dirty="0"/>
              <a:t>等。</a:t>
            </a:r>
            <a:endParaRPr lang="en-US" altLang="zh-CN" sz="1400" dirty="0"/>
          </a:p>
          <a:p>
            <a:pPr>
              <a:lnSpc>
                <a:spcPct val="150000"/>
              </a:lnSpc>
            </a:pPr>
            <a:endParaRPr lang="en-US" altLang="zh-CN" sz="1400" dirty="0"/>
          </a:p>
          <a:p>
            <a:pPr>
              <a:lnSpc>
                <a:spcPct val="150000"/>
              </a:lnSpc>
            </a:pPr>
            <a:r>
              <a:rPr lang="en" altLang="zh-CN" sz="1400" dirty="0">
                <a:solidFill>
                  <a:srgbClr val="006470"/>
                </a:solidFill>
              </a:rPr>
              <a:t>App() </a:t>
            </a:r>
            <a:r>
              <a:rPr lang="zh-CN" altLang="en-US" sz="1400" dirty="0">
                <a:solidFill>
                  <a:srgbClr val="006470"/>
                </a:solidFill>
              </a:rPr>
              <a:t>必须在 </a:t>
            </a:r>
            <a:r>
              <a:rPr lang="en" altLang="zh-CN" sz="1400" dirty="0" err="1">
                <a:solidFill>
                  <a:srgbClr val="006470"/>
                </a:solidFill>
              </a:rPr>
              <a:t>app.js</a:t>
            </a:r>
            <a:r>
              <a:rPr lang="en" altLang="zh-CN" sz="1400" dirty="0">
                <a:solidFill>
                  <a:srgbClr val="006470"/>
                </a:solidFill>
              </a:rPr>
              <a:t> </a:t>
            </a:r>
            <a:r>
              <a:rPr lang="zh-CN" altLang="en-US" sz="1400" dirty="0">
                <a:solidFill>
                  <a:srgbClr val="006470"/>
                </a:solidFill>
              </a:rPr>
              <a:t>中调用，必须调用且只能调用一次。不然会出现无法预期的后果。</a:t>
            </a:r>
          </a:p>
        </p:txBody>
      </p:sp>
      <p:pic>
        <p:nvPicPr>
          <p:cNvPr id="4" name="图片 1">
            <a:extLst>
              <a:ext uri="{FF2B5EF4-FFF2-40B4-BE49-F238E27FC236}">
                <a16:creationId xmlns:a16="http://schemas.microsoft.com/office/drawing/2014/main" xmlns="" id="{D736AD38-0300-4344-9C76-74CD71E62A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216" y="699542"/>
            <a:ext cx="4524375" cy="4200525"/>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6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注册小程序</a:t>
            </a:r>
            <a:endParaRPr lang="en-GB" altLang="zh-CN" sz="1800" dirty="0">
              <a:solidFill>
                <a:schemeClr val="tx1">
                  <a:lumMod val="65000"/>
                  <a:lumOff val="35000"/>
                </a:schemeClr>
              </a:solidFill>
              <a:latin typeface="+mn-lt"/>
              <a:ea typeface="+mn-ea"/>
              <a:cs typeface="+mn-ea"/>
              <a:sym typeface="+mn-lt"/>
            </a:endParaRPr>
          </a:p>
        </p:txBody>
      </p:sp>
      <p:graphicFrame>
        <p:nvGraphicFramePr>
          <p:cNvPr id="5" name="表格 4">
            <a:extLst>
              <a:ext uri="{FF2B5EF4-FFF2-40B4-BE49-F238E27FC236}">
                <a16:creationId xmlns:a16="http://schemas.microsoft.com/office/drawing/2014/main" xmlns="" id="{D5DB9515-69DA-AD4E-973D-51121DC48040}"/>
              </a:ext>
            </a:extLst>
          </p:cNvPr>
          <p:cNvGraphicFramePr>
            <a:graphicFrameLocks noGrp="1"/>
          </p:cNvGraphicFramePr>
          <p:nvPr>
            <p:extLst>
              <p:ext uri="{D42A27DB-BD31-4B8C-83A1-F6EECF244321}">
                <p14:modId xmlns:p14="http://schemas.microsoft.com/office/powerpoint/2010/main" val="242656328"/>
              </p:ext>
            </p:extLst>
          </p:nvPr>
        </p:nvGraphicFramePr>
        <p:xfrm>
          <a:off x="611560" y="1203598"/>
          <a:ext cx="7027046" cy="3817620"/>
        </p:xfrm>
        <a:graphic>
          <a:graphicData uri="http://schemas.openxmlformats.org/drawingml/2006/table">
            <a:tbl>
              <a:tblPr firstRow="1" firstCol="1" bandRow="1">
                <a:tableStyleId>{B301B821-A1FF-4177-AEE7-76D212191A09}</a:tableStyleId>
              </a:tblPr>
              <a:tblGrid>
                <a:gridCol w="1397658">
                  <a:extLst>
                    <a:ext uri="{9D8B030D-6E8A-4147-A177-3AD203B41FA5}">
                      <a16:colId xmlns:a16="http://schemas.microsoft.com/office/drawing/2014/main" xmlns="" val="20000"/>
                    </a:ext>
                  </a:extLst>
                </a:gridCol>
                <a:gridCol w="795717">
                  <a:extLst>
                    <a:ext uri="{9D8B030D-6E8A-4147-A177-3AD203B41FA5}">
                      <a16:colId xmlns:a16="http://schemas.microsoft.com/office/drawing/2014/main" xmlns="" val="20001"/>
                    </a:ext>
                  </a:extLst>
                </a:gridCol>
                <a:gridCol w="2060172">
                  <a:extLst>
                    <a:ext uri="{9D8B030D-6E8A-4147-A177-3AD203B41FA5}">
                      <a16:colId xmlns:a16="http://schemas.microsoft.com/office/drawing/2014/main" xmlns="" val="20002"/>
                    </a:ext>
                  </a:extLst>
                </a:gridCol>
                <a:gridCol w="1694952">
                  <a:extLst>
                    <a:ext uri="{9D8B030D-6E8A-4147-A177-3AD203B41FA5}">
                      <a16:colId xmlns:a16="http://schemas.microsoft.com/office/drawing/2014/main" xmlns="" val="20003"/>
                    </a:ext>
                  </a:extLst>
                </a:gridCol>
                <a:gridCol w="1078547">
                  <a:extLst>
                    <a:ext uri="{9D8B030D-6E8A-4147-A177-3AD203B41FA5}">
                      <a16:colId xmlns:a16="http://schemas.microsoft.com/office/drawing/2014/main" xmlns="" val="20004"/>
                    </a:ext>
                  </a:extLst>
                </a:gridCol>
              </a:tblGrid>
              <a:tr h="0">
                <a:tc>
                  <a:txBody>
                    <a:bodyPr/>
                    <a:lstStyle/>
                    <a:p>
                      <a:pPr algn="just">
                        <a:lnSpc>
                          <a:spcPct val="150000"/>
                        </a:lnSpc>
                        <a:spcAft>
                          <a:spcPts val="0"/>
                        </a:spcAft>
                      </a:pPr>
                      <a:r>
                        <a:rPr lang="zh-CN" sz="1100" kern="100" dirty="0">
                          <a:effectLst/>
                        </a:rPr>
                        <a:t>属性</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a:effectLst/>
                        </a:rPr>
                        <a:t>描述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a:effectLst/>
                        </a:rPr>
                        <a:t>触发时机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a:effectLst/>
                        </a:rPr>
                        <a:t>备注</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63182">
                <a:tc>
                  <a:txBody>
                    <a:bodyPr/>
                    <a:lstStyle/>
                    <a:p>
                      <a:pPr algn="just">
                        <a:lnSpc>
                          <a:spcPct val="150000"/>
                        </a:lnSpc>
                        <a:spcAft>
                          <a:spcPts val="0"/>
                        </a:spcAft>
                      </a:pPr>
                      <a:r>
                        <a:rPr lang="en-US" sz="1100" kern="100">
                          <a:effectLst/>
                        </a:rPr>
                        <a:t>onLaunch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dirty="0">
                          <a:effectLst/>
                        </a:rPr>
                        <a:t>Function</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dirty="0">
                          <a:effectLst/>
                        </a:rPr>
                        <a:t>生命周期函数</a:t>
                      </a:r>
                      <a:r>
                        <a:rPr lang="en-US" sz="1100" kern="100" dirty="0">
                          <a:effectLst/>
                        </a:rPr>
                        <a:t>—</a:t>
                      </a:r>
                      <a:r>
                        <a:rPr lang="zh-CN" sz="1100" kern="100" dirty="0">
                          <a:effectLst/>
                        </a:rPr>
                        <a:t>监听小程序初始化</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dirty="0">
                          <a:effectLst/>
                        </a:rPr>
                        <a:t>当小程序初始化完成时触发</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a:effectLst/>
                        </a:rPr>
                        <a:t>全局只触发</a:t>
                      </a:r>
                      <a:r>
                        <a:rPr lang="en-US" sz="1100" kern="100">
                          <a:effectLst/>
                        </a:rPr>
                        <a:t>1</a:t>
                      </a:r>
                      <a:r>
                        <a:rPr lang="zh-CN" sz="1100" kern="100">
                          <a:effectLst/>
                        </a:rPr>
                        <a:t>次</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extLst>
                  <a:ext uri="{0D108BD9-81ED-4DB2-BD59-A6C34878D82A}">
                    <a16:rowId xmlns:a16="http://schemas.microsoft.com/office/drawing/2014/main" xmlns="" val="10001"/>
                  </a:ext>
                </a:extLst>
              </a:tr>
              <a:tr h="0">
                <a:tc>
                  <a:txBody>
                    <a:bodyPr/>
                    <a:lstStyle/>
                    <a:p>
                      <a:pPr algn="just">
                        <a:lnSpc>
                          <a:spcPct val="150000"/>
                        </a:lnSpc>
                        <a:spcAft>
                          <a:spcPts val="0"/>
                        </a:spcAft>
                      </a:pPr>
                      <a:r>
                        <a:rPr lang="en-US" sz="1100" kern="100" dirty="0" err="1">
                          <a:effectLst/>
                        </a:rPr>
                        <a:t>onShow</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dirty="0">
                          <a:effectLst/>
                        </a:rPr>
                        <a:t>生命周期函数</a:t>
                      </a:r>
                      <a:r>
                        <a:rPr lang="en-US" sz="1100" kern="100" dirty="0">
                          <a:effectLst/>
                        </a:rPr>
                        <a:t>—</a:t>
                      </a:r>
                      <a:r>
                        <a:rPr lang="zh-CN" sz="1100" kern="100" dirty="0">
                          <a:effectLst/>
                        </a:rPr>
                        <a:t>监听小程序显示</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dirty="0">
                          <a:effectLst/>
                        </a:rPr>
                        <a:t>小程序启动、或从后台进入前台显示时触发</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en-US" sz="1100" kern="100">
                          <a:effectLst/>
                        </a:rPr>
                        <a:t> </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extLst>
                  <a:ext uri="{0D108BD9-81ED-4DB2-BD59-A6C34878D82A}">
                    <a16:rowId xmlns:a16="http://schemas.microsoft.com/office/drawing/2014/main" xmlns="" val="10002"/>
                  </a:ext>
                </a:extLst>
              </a:tr>
              <a:tr h="0">
                <a:tc>
                  <a:txBody>
                    <a:bodyPr/>
                    <a:lstStyle/>
                    <a:p>
                      <a:pPr algn="just">
                        <a:lnSpc>
                          <a:spcPct val="150000"/>
                        </a:lnSpc>
                        <a:spcAft>
                          <a:spcPts val="0"/>
                        </a:spcAft>
                      </a:pPr>
                      <a:r>
                        <a:rPr lang="en-US" sz="1100" kern="100">
                          <a:effectLst/>
                        </a:rPr>
                        <a:t>onHide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dirty="0">
                          <a:effectLst/>
                        </a:rPr>
                        <a:t>生命周期函数</a:t>
                      </a:r>
                      <a:r>
                        <a:rPr lang="en-US" sz="1100" kern="100" dirty="0">
                          <a:effectLst/>
                        </a:rPr>
                        <a:t>—</a:t>
                      </a:r>
                      <a:r>
                        <a:rPr lang="zh-CN" sz="1100" kern="100" dirty="0">
                          <a:effectLst/>
                        </a:rPr>
                        <a:t>监听小程序隐藏</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a:effectLst/>
                        </a:rPr>
                        <a:t>当小程序从前台进入后台隐藏时触发</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en-US" sz="1100" kern="100">
                          <a:effectLst/>
                        </a:rPr>
                        <a:t> </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extLst>
                  <a:ext uri="{0D108BD9-81ED-4DB2-BD59-A6C34878D82A}">
                    <a16:rowId xmlns:a16="http://schemas.microsoft.com/office/drawing/2014/main" xmlns="" val="10003"/>
                  </a:ext>
                </a:extLst>
              </a:tr>
              <a:tr h="0">
                <a:tc>
                  <a:txBody>
                    <a:bodyPr/>
                    <a:lstStyle/>
                    <a:p>
                      <a:pPr algn="just">
                        <a:lnSpc>
                          <a:spcPct val="150000"/>
                        </a:lnSpc>
                        <a:spcAft>
                          <a:spcPts val="0"/>
                        </a:spcAft>
                      </a:pPr>
                      <a:r>
                        <a:rPr lang="en-US" sz="1100" kern="100">
                          <a:effectLst/>
                        </a:rPr>
                        <a:t>onError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错误监听函数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dirty="0">
                          <a:effectLst/>
                        </a:rPr>
                        <a:t>当小程序发送脚本错误、或</a:t>
                      </a:r>
                      <a:r>
                        <a:rPr lang="en-US" sz="1100" kern="100" dirty="0">
                          <a:effectLst/>
                        </a:rPr>
                        <a:t>API</a:t>
                      </a:r>
                      <a:r>
                        <a:rPr lang="zh-CN" sz="1100" kern="100" dirty="0">
                          <a:effectLst/>
                        </a:rPr>
                        <a:t>调用失败时触发</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en-US" sz="1100" kern="100">
                          <a:effectLst/>
                        </a:rPr>
                        <a:t> </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extLst>
                  <a:ext uri="{0D108BD9-81ED-4DB2-BD59-A6C34878D82A}">
                    <a16:rowId xmlns:a16="http://schemas.microsoft.com/office/drawing/2014/main" xmlns="" val="10004"/>
                  </a:ext>
                </a:extLst>
              </a:tr>
              <a:tr h="0">
                <a:tc>
                  <a:txBody>
                    <a:bodyPr/>
                    <a:lstStyle/>
                    <a:p>
                      <a:pPr algn="just">
                        <a:lnSpc>
                          <a:spcPct val="150000"/>
                        </a:lnSpc>
                        <a:spcAft>
                          <a:spcPts val="0"/>
                        </a:spcAft>
                      </a:pPr>
                      <a:r>
                        <a:rPr lang="en-US" sz="1100" kern="100">
                          <a:effectLst/>
                        </a:rPr>
                        <a:t>onPageNotFound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dirty="0">
                          <a:effectLst/>
                        </a:rPr>
                        <a:t>Function</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页面不存在函数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dirty="0">
                          <a:effectLst/>
                        </a:rPr>
                        <a:t>当小程序需要打开的页面不存在时触发</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en-US" sz="1100" kern="100">
                          <a:effectLst/>
                        </a:rPr>
                        <a:t> </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extLst>
                  <a:ext uri="{0D108BD9-81ED-4DB2-BD59-A6C34878D82A}">
                    <a16:rowId xmlns:a16="http://schemas.microsoft.com/office/drawing/2014/main" xmlns="" val="10005"/>
                  </a:ext>
                </a:extLst>
              </a:tr>
              <a:tr h="0">
                <a:tc>
                  <a:txBody>
                    <a:bodyPr/>
                    <a:lstStyle/>
                    <a:p>
                      <a:pPr algn="just">
                        <a:lnSpc>
                          <a:spcPct val="150000"/>
                        </a:lnSpc>
                        <a:spcAft>
                          <a:spcPts val="0"/>
                        </a:spcAft>
                      </a:pPr>
                      <a:r>
                        <a:rPr lang="zh-CN" sz="1100" kern="100">
                          <a:effectLst/>
                        </a:rPr>
                        <a:t>其他自定义参数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dirty="0">
                          <a:effectLst/>
                        </a:rPr>
                        <a:t>Any</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开发者可以添加自定义名称的函数或数据到</a:t>
                      </a:r>
                      <a:r>
                        <a:rPr lang="en-US" sz="1100" kern="100">
                          <a:effectLst/>
                        </a:rPr>
                        <a:t>OBJECT</a:t>
                      </a:r>
                      <a:r>
                        <a:rPr lang="zh-CN" sz="1100" kern="100">
                          <a:effectLst/>
                        </a:rPr>
                        <a:t>参数中</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en-US" sz="1100" kern="100" dirty="0">
                          <a:effectLst/>
                        </a:rPr>
                        <a:t> </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tc>
                  <a:txBody>
                    <a:bodyPr/>
                    <a:lstStyle/>
                    <a:p>
                      <a:pPr algn="just">
                        <a:lnSpc>
                          <a:spcPct val="150000"/>
                        </a:lnSpc>
                        <a:spcAft>
                          <a:spcPts val="0"/>
                        </a:spcAft>
                      </a:pPr>
                      <a:r>
                        <a:rPr lang="zh-CN" sz="1100" kern="100" dirty="0">
                          <a:effectLst/>
                        </a:rPr>
                        <a:t>用</a:t>
                      </a:r>
                      <a:r>
                        <a:rPr lang="en-US" sz="1100" kern="100" dirty="0">
                          <a:effectLst/>
                        </a:rPr>
                        <a:t>this</a:t>
                      </a:r>
                      <a:r>
                        <a:rPr lang="zh-CN" sz="1100" kern="100" dirty="0">
                          <a:effectLst/>
                        </a:rPr>
                        <a:t>可以访问</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20" marR="45720"/>
                </a:tc>
                <a:extLst>
                  <a:ext uri="{0D108BD9-81ED-4DB2-BD59-A6C34878D82A}">
                    <a16:rowId xmlns:a16="http://schemas.microsoft.com/office/drawing/2014/main" xmlns="" val="10006"/>
                  </a:ext>
                </a:extLst>
              </a:tr>
            </a:tbl>
          </a:graphicData>
        </a:graphic>
      </p:graphicFrame>
      <p:sp>
        <p:nvSpPr>
          <p:cNvPr id="2" name="文本框 1">
            <a:extLst>
              <a:ext uri="{FF2B5EF4-FFF2-40B4-BE49-F238E27FC236}">
                <a16:creationId xmlns:a16="http://schemas.microsoft.com/office/drawing/2014/main" xmlns="" id="{99D5C194-CA2E-7340-B38E-D60D0B26545A}"/>
              </a:ext>
            </a:extLst>
          </p:cNvPr>
          <p:cNvSpPr txBox="1"/>
          <p:nvPr/>
        </p:nvSpPr>
        <p:spPr>
          <a:xfrm>
            <a:off x="539552" y="725482"/>
            <a:ext cx="4392488" cy="307777"/>
          </a:xfrm>
          <a:prstGeom prst="rect">
            <a:avLst/>
          </a:prstGeom>
          <a:noFill/>
        </p:spPr>
        <p:txBody>
          <a:bodyPr wrap="square" rtlCol="0">
            <a:spAutoFit/>
          </a:bodyPr>
          <a:lstStyle/>
          <a:p>
            <a:r>
              <a:rPr kumimoji="1" lang="en-US" altLang="zh-CN" sz="1400" dirty="0">
                <a:solidFill>
                  <a:srgbClr val="006470"/>
                </a:solidFill>
                <a:latin typeface="微软雅黑" panose="020B0503020204020204" pitchFamily="34" charset="-122"/>
                <a:ea typeface="微软雅黑" panose="020B0503020204020204" pitchFamily="34" charset="-122"/>
              </a:rPr>
              <a:t>App(Object object) </a:t>
            </a:r>
            <a:r>
              <a:rPr kumimoji="1" lang="zh-CN" altLang="en-US" sz="1400" dirty="0">
                <a:solidFill>
                  <a:srgbClr val="006470"/>
                </a:solidFill>
                <a:latin typeface="微软雅黑" panose="020B0503020204020204" pitchFamily="34" charset="-122"/>
                <a:ea typeface="微软雅黑" panose="020B0503020204020204" pitchFamily="34" charset="-122"/>
              </a:rPr>
              <a:t>参数：</a:t>
            </a:r>
          </a:p>
        </p:txBody>
      </p:sp>
    </p:spTree>
    <p:extLst>
      <p:ext uri="{BB962C8B-B14F-4D97-AF65-F5344CB8AC3E}">
        <p14:creationId xmlns:p14="http://schemas.microsoft.com/office/powerpoint/2010/main" val="288395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注册小程序</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611560" y="771550"/>
            <a:ext cx="2664296" cy="1346907"/>
          </a:xfrm>
          <a:prstGeom prst="rect">
            <a:avLst/>
          </a:prstGeom>
          <a:noFill/>
        </p:spPr>
        <p:txBody>
          <a:bodyPr wrap="square" rtlCol="0">
            <a:spAutoFit/>
          </a:bodyPr>
          <a:lstStyle/>
          <a:p>
            <a:pPr lvl="0">
              <a:lnSpc>
                <a:spcPct val="150000"/>
              </a:lnSpc>
            </a:pPr>
            <a:r>
              <a:rPr lang="zh-CN" altLang="zh-CN" sz="1400" dirty="0"/>
              <a:t>除了函数外，</a:t>
            </a:r>
            <a:r>
              <a:rPr lang="en-US" altLang="zh-CN" sz="1400" dirty="0"/>
              <a:t>App()</a:t>
            </a:r>
            <a:r>
              <a:rPr lang="zh-CN" altLang="zh-CN" sz="1400" dirty="0"/>
              <a:t>也支持添加自定义的全局变量</a:t>
            </a:r>
            <a:r>
              <a:rPr lang="zh-CN" altLang="en-US" sz="1400" dirty="0"/>
              <a:t>。</a:t>
            </a:r>
            <a:endParaRPr lang="en-US" altLang="zh-CN" sz="1400" dirty="0"/>
          </a:p>
          <a:p>
            <a:pPr>
              <a:lnSpc>
                <a:spcPct val="150000"/>
              </a:lnSpc>
            </a:pPr>
            <a:r>
              <a:rPr lang="zh-CN" altLang="zh-CN" sz="1400" dirty="0"/>
              <a:t>这里全局变量的名称、取值和数量都可以由开发者自定义。</a:t>
            </a:r>
          </a:p>
        </p:txBody>
      </p:sp>
      <p:sp>
        <p:nvSpPr>
          <p:cNvPr id="6" name="文本框 5">
            <a:extLst>
              <a:ext uri="{FF2B5EF4-FFF2-40B4-BE49-F238E27FC236}">
                <a16:creationId xmlns:a16="http://schemas.microsoft.com/office/drawing/2014/main" xmlns="" id="{41ACDDEE-EE55-A34A-B227-571B6FD471AB}"/>
              </a:ext>
            </a:extLst>
          </p:cNvPr>
          <p:cNvSpPr txBox="1"/>
          <p:nvPr/>
        </p:nvSpPr>
        <p:spPr>
          <a:xfrm>
            <a:off x="3779912" y="767168"/>
            <a:ext cx="4032448" cy="1673728"/>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kern="100" dirty="0"/>
              <a:t>App({</a:t>
            </a:r>
            <a:endParaRPr lang="zh-CN" altLang="zh-CN" sz="1400" kern="100" dirty="0"/>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globalData</a:t>
            </a:r>
            <a:r>
              <a:rPr lang="en-US" altLang="zh-CN" sz="1400" kern="100" dirty="0"/>
              <a:t>: {</a:t>
            </a:r>
            <a:endParaRPr lang="zh-CN" altLang="zh-CN" sz="1400" kern="100" dirty="0"/>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userInfo</a:t>
            </a:r>
            <a:r>
              <a:rPr lang="en-US" altLang="zh-CN" sz="1400" kern="100" dirty="0"/>
              <a:t>: null  //</a:t>
            </a:r>
            <a:r>
              <a:rPr lang="zh-CN" altLang="zh-CN" sz="1400" kern="100" dirty="0"/>
              <a:t>这是一个全局变量</a:t>
            </a:r>
          </a:p>
          <a:p>
            <a:pPr marL="342900" lvl="0" indent="-342900" algn="just">
              <a:lnSpc>
                <a:spcPct val="150000"/>
              </a:lnSpc>
              <a:spcAft>
                <a:spcPts val="0"/>
              </a:spcAft>
              <a:buFont typeface="+mj-lt"/>
              <a:buAutoNum type="arabicPeriod"/>
            </a:pPr>
            <a:r>
              <a:rPr lang="en-US" altLang="zh-CN" sz="1400" kern="100" dirty="0"/>
              <a:t>  }</a:t>
            </a:r>
            <a:endParaRPr lang="zh-CN" altLang="zh-CN" sz="1400" kern="100" dirty="0"/>
          </a:p>
          <a:p>
            <a:pPr marL="342900" lvl="0" indent="-342900" algn="just">
              <a:lnSpc>
                <a:spcPct val="150000"/>
              </a:lnSpc>
              <a:spcAft>
                <a:spcPts val="0"/>
              </a:spcAft>
              <a:buFont typeface="+mj-lt"/>
              <a:buAutoNum type="arabicPeriod"/>
            </a:pPr>
            <a:r>
              <a:rPr lang="en-US" altLang="zh-CN" sz="1400" kern="100" dirty="0"/>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33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注册小程序</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4334"/>
            <a:ext cx="3168352" cy="2639569"/>
          </a:xfrm>
          <a:prstGeom prst="rect">
            <a:avLst/>
          </a:prstGeom>
          <a:noFill/>
        </p:spPr>
        <p:txBody>
          <a:bodyPr wrap="square" rtlCol="0">
            <a:spAutoFit/>
          </a:bodyPr>
          <a:lstStyle/>
          <a:p>
            <a:pPr lvl="0">
              <a:lnSpc>
                <a:spcPct val="150000"/>
              </a:lnSpc>
            </a:pPr>
            <a:r>
              <a:rPr lang="zh-CN" altLang="en-US" sz="1400" dirty="0"/>
              <a:t>整个小程序只有一个 </a:t>
            </a:r>
            <a:r>
              <a:rPr lang="en" altLang="zh-CN" sz="1400" dirty="0"/>
              <a:t>App </a:t>
            </a:r>
            <a:r>
              <a:rPr lang="zh-CN" altLang="en-US" sz="1400" dirty="0"/>
              <a:t>实例，是全部页面共享的。</a:t>
            </a:r>
            <a:endParaRPr lang="en-US" altLang="zh-CN" sz="1400" dirty="0"/>
          </a:p>
          <a:p>
            <a:pPr lvl="0">
              <a:lnSpc>
                <a:spcPct val="150000"/>
              </a:lnSpc>
            </a:pPr>
            <a:r>
              <a:rPr lang="zh-CN" altLang="en-US" sz="1400" dirty="0"/>
              <a:t>开发者可以通过 </a:t>
            </a:r>
            <a:r>
              <a:rPr lang="en" altLang="zh-CN" sz="1400" dirty="0" err="1"/>
              <a:t>getApp</a:t>
            </a:r>
            <a:r>
              <a:rPr lang="en" altLang="zh-CN" sz="1400" dirty="0"/>
              <a:t> </a:t>
            </a:r>
            <a:r>
              <a:rPr lang="zh-CN" altLang="en-US" sz="1400" dirty="0"/>
              <a:t>方法获取到全局唯一的 </a:t>
            </a:r>
            <a:r>
              <a:rPr lang="en" altLang="zh-CN" sz="1400" dirty="0"/>
              <a:t>App </a:t>
            </a:r>
            <a:r>
              <a:rPr lang="zh-CN" altLang="en-US" sz="1400" dirty="0"/>
              <a:t>实例，获取</a:t>
            </a:r>
            <a:r>
              <a:rPr lang="en" altLang="zh-CN" sz="1400" dirty="0"/>
              <a:t>App</a:t>
            </a:r>
            <a:r>
              <a:rPr lang="zh-CN" altLang="en-US" sz="1400" dirty="0"/>
              <a:t>上的数据或调用开发者注册在 </a:t>
            </a:r>
            <a:r>
              <a:rPr lang="en" altLang="zh-CN" sz="1400" dirty="0"/>
              <a:t>App </a:t>
            </a:r>
            <a:r>
              <a:rPr lang="zh-CN" altLang="en-US" sz="1400" dirty="0"/>
              <a:t>上的函数。</a:t>
            </a:r>
          </a:p>
          <a:p>
            <a:pPr lvl="0">
              <a:lnSpc>
                <a:spcPct val="150000"/>
              </a:lnSpc>
            </a:pPr>
            <a:r>
              <a:rPr lang="zh-CN" altLang="en-US" sz="1400" dirty="0"/>
              <a:t/>
            </a:r>
            <a:br>
              <a:rPr lang="zh-CN" altLang="en-US" sz="1400" dirty="0"/>
            </a:br>
            <a:endParaRPr lang="zh-CN" altLang="zh-CN" sz="1400" dirty="0"/>
          </a:p>
        </p:txBody>
      </p:sp>
      <p:sp>
        <p:nvSpPr>
          <p:cNvPr id="5" name="文本框 4">
            <a:extLst>
              <a:ext uri="{FF2B5EF4-FFF2-40B4-BE49-F238E27FC236}">
                <a16:creationId xmlns:a16="http://schemas.microsoft.com/office/drawing/2014/main" xmlns="" id="{E4B6FC71-2999-F448-BB87-20271DB27A48}"/>
              </a:ext>
            </a:extLst>
          </p:cNvPr>
          <p:cNvSpPr txBox="1"/>
          <p:nvPr/>
        </p:nvSpPr>
        <p:spPr>
          <a:xfrm>
            <a:off x="3995935" y="3162606"/>
            <a:ext cx="4464498" cy="1027397"/>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kern="100" dirty="0"/>
              <a:t>//test.js</a:t>
            </a:r>
          </a:p>
          <a:p>
            <a:pPr marL="342900" lvl="0" indent="-342900" algn="just">
              <a:lnSpc>
                <a:spcPct val="150000"/>
              </a:lnSpc>
              <a:spcAft>
                <a:spcPts val="0"/>
              </a:spcAft>
              <a:buFont typeface="+mj-lt"/>
              <a:buAutoNum type="arabicPeriod"/>
            </a:pPr>
            <a:r>
              <a:rPr lang="en-US" altLang="zh-CN" sz="1400" kern="100" dirty="0" err="1"/>
              <a:t>var</a:t>
            </a:r>
            <a:r>
              <a:rPr lang="en-US" altLang="zh-CN" sz="1400" kern="100" dirty="0"/>
              <a:t> app = </a:t>
            </a:r>
            <a:r>
              <a:rPr lang="en-US" altLang="zh-CN" sz="1400" kern="100" dirty="0" err="1"/>
              <a:t>getApp</a:t>
            </a:r>
            <a:r>
              <a:rPr lang="en-US" altLang="zh-CN" sz="1400" kern="100" dirty="0"/>
              <a:t>()</a:t>
            </a:r>
            <a:endParaRPr lang="zh-CN" altLang="zh-CN" sz="1400" kern="100" dirty="0"/>
          </a:p>
          <a:p>
            <a:pPr marL="342900" lvl="0" indent="-342900" algn="just">
              <a:lnSpc>
                <a:spcPct val="150000"/>
              </a:lnSpc>
              <a:spcAft>
                <a:spcPts val="0"/>
              </a:spcAft>
              <a:buFont typeface="+mj-lt"/>
              <a:buAutoNum type="arabicPeriod"/>
            </a:pPr>
            <a:r>
              <a:rPr lang="en-US" altLang="zh-CN" sz="1400" kern="100" dirty="0"/>
              <a:t>console.log(</a:t>
            </a:r>
            <a:r>
              <a:rPr lang="en-US" altLang="zh-CN" sz="1400" kern="100" dirty="0" err="1"/>
              <a:t>app.globalData.userInfo</a:t>
            </a:r>
            <a:r>
              <a:rPr lang="en-US" altLang="zh-CN" sz="1400" kern="100" dirty="0"/>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xmlns="" id="{14706AF7-3EF8-AC40-A97E-69B6BA871B22}"/>
              </a:ext>
            </a:extLst>
          </p:cNvPr>
          <p:cNvSpPr txBox="1"/>
          <p:nvPr/>
        </p:nvSpPr>
        <p:spPr>
          <a:xfrm>
            <a:off x="3995936" y="714334"/>
            <a:ext cx="4464496" cy="199689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kern="100" dirty="0"/>
              <a:t>//app.js</a:t>
            </a:r>
          </a:p>
          <a:p>
            <a:pPr marL="342900" lvl="0" indent="-342900" algn="just">
              <a:lnSpc>
                <a:spcPct val="150000"/>
              </a:lnSpc>
              <a:spcAft>
                <a:spcPts val="0"/>
              </a:spcAft>
              <a:buFont typeface="+mj-lt"/>
              <a:buAutoNum type="arabicPeriod"/>
            </a:pPr>
            <a:r>
              <a:rPr lang="en-US" altLang="zh-CN" sz="1400" kern="100" dirty="0"/>
              <a:t>App({</a:t>
            </a:r>
            <a:endParaRPr lang="zh-CN" altLang="zh-CN" sz="1400" kern="100" dirty="0"/>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globalData</a:t>
            </a:r>
            <a:r>
              <a:rPr lang="en-US" altLang="zh-CN" sz="1400" kern="100" dirty="0"/>
              <a:t>: {</a:t>
            </a:r>
            <a:endParaRPr lang="zh-CN" altLang="zh-CN" sz="1400" kern="100" dirty="0"/>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userInfo</a:t>
            </a:r>
            <a:r>
              <a:rPr lang="en-US" altLang="zh-CN" sz="1400" kern="100" dirty="0"/>
              <a:t>: null  //</a:t>
            </a:r>
            <a:r>
              <a:rPr lang="zh-CN" altLang="zh-CN" sz="1400" kern="100" dirty="0"/>
              <a:t>这是一个全局变量</a:t>
            </a:r>
          </a:p>
          <a:p>
            <a:pPr marL="342900" lvl="0" indent="-342900" algn="just">
              <a:lnSpc>
                <a:spcPct val="150000"/>
              </a:lnSpc>
              <a:spcAft>
                <a:spcPts val="0"/>
              </a:spcAft>
              <a:buFont typeface="+mj-lt"/>
              <a:buAutoNum type="arabicPeriod"/>
            </a:pPr>
            <a:r>
              <a:rPr lang="en-US" altLang="zh-CN" sz="1400" kern="100" dirty="0"/>
              <a:t>  }</a:t>
            </a:r>
            <a:endParaRPr lang="zh-CN" altLang="zh-CN" sz="1400" kern="100" dirty="0"/>
          </a:p>
          <a:p>
            <a:pPr marL="342900" lvl="0" indent="-342900" algn="just">
              <a:lnSpc>
                <a:spcPct val="150000"/>
              </a:lnSpc>
              <a:spcAft>
                <a:spcPts val="0"/>
              </a:spcAft>
              <a:buFont typeface="+mj-lt"/>
              <a:buAutoNum type="arabicPeriod"/>
            </a:pPr>
            <a:r>
              <a:rPr lang="en-US" altLang="zh-CN" sz="1400" kern="100" dirty="0"/>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6695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580112" y="699542"/>
            <a:ext cx="3096344" cy="1346907"/>
          </a:xfrm>
          <a:prstGeom prst="rect">
            <a:avLst/>
          </a:prstGeom>
          <a:noFill/>
        </p:spPr>
        <p:txBody>
          <a:bodyPr wrap="square" rtlCol="0">
            <a:spAutoFit/>
          </a:bodyPr>
          <a:lstStyle/>
          <a:p>
            <a:pPr>
              <a:lnSpc>
                <a:spcPct val="150000"/>
              </a:lnSpc>
            </a:pPr>
            <a:r>
              <a:rPr lang="zh-CN" altLang="en-US" sz="1400" dirty="0"/>
              <a:t>小程序中的每个页面，都需要在页面对应的 </a:t>
            </a:r>
            <a:r>
              <a:rPr lang="en" altLang="zh-CN" sz="1400" dirty="0" err="1"/>
              <a:t>js</a:t>
            </a:r>
            <a:r>
              <a:rPr lang="en" altLang="zh-CN" sz="1400" dirty="0"/>
              <a:t> </a:t>
            </a:r>
            <a:r>
              <a:rPr lang="zh-CN" altLang="en-US" sz="1400" dirty="0"/>
              <a:t>文件中调用 </a:t>
            </a:r>
            <a:r>
              <a:rPr lang="en" altLang="zh-CN" sz="1400" dirty="0"/>
              <a:t>Page </a:t>
            </a:r>
            <a:r>
              <a:rPr lang="zh-CN" altLang="en-US" sz="1400" dirty="0"/>
              <a:t>方法注册页面示例，指定页面的初始数据、生命周期回调、事件处理函数等。</a:t>
            </a:r>
          </a:p>
        </p:txBody>
      </p:sp>
      <p:sp>
        <p:nvSpPr>
          <p:cNvPr id="5" name="文本框 4">
            <a:extLst>
              <a:ext uri="{FF2B5EF4-FFF2-40B4-BE49-F238E27FC236}">
                <a16:creationId xmlns:a16="http://schemas.microsoft.com/office/drawing/2014/main" xmlns="" id="{2DC15FE4-F7DF-E849-B21F-78E81F57CAAE}"/>
              </a:ext>
            </a:extLst>
          </p:cNvPr>
          <p:cNvSpPr txBox="1"/>
          <p:nvPr/>
        </p:nvSpPr>
        <p:spPr>
          <a:xfrm>
            <a:off x="611560" y="699542"/>
            <a:ext cx="4304580" cy="3935886"/>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pages/index/</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index.js</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Page({</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data: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onLoad</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(options)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onReady</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onShow</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onHide</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onUnload</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onPullDownRefresh</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onReachBottom</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    </a:t>
            </a:r>
            <a:r>
              <a:rPr lang="en-US" altLang="zh-CN" sz="1400" kern="100" dirty="0" err="1">
                <a:latin typeface="Calibri" panose="020F0502020204030204" pitchFamily="34" charset="0"/>
                <a:ea typeface="宋体" panose="02010600030101010101" pitchFamily="2" charset="-122"/>
                <a:cs typeface="Consolas" panose="020B0609020204030204" pitchFamily="49" charset="0"/>
              </a:rPr>
              <a:t>onShareAppMessage</a:t>
            </a:r>
            <a:r>
              <a:rPr lang="en-US" altLang="zh-CN" sz="1400" kern="100" dirty="0">
                <a:latin typeface="Calibri" panose="020F0502020204030204" pitchFamily="34" charset="0"/>
                <a:ea typeface="宋体" panose="02010600030101010101" pitchFamily="2" charset="-122"/>
                <a:cs typeface="Consolas" panose="020B0609020204030204" pitchFamily="49" charset="0"/>
              </a:rPr>
              <a:t>: function () {}</a:t>
            </a:r>
            <a:endParaRPr lang="en-US"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400" kern="100" dirty="0">
                <a:latin typeface="Calibri" panose="020F0502020204030204" pitchFamily="34" charset="0"/>
                <a:ea typeface="宋体" panose="02010600030101010101" pitchFamily="2" charset="-122"/>
                <a:cs typeface="Consolas" panose="020B0609020204030204" pitchFamily="49" charset="0"/>
              </a:rPr>
              <a:t>})</a:t>
            </a:r>
            <a:endParaRPr lang="zh-CN" altLang="en-US" sz="1400" dirty="0"/>
          </a:p>
        </p:txBody>
      </p:sp>
      <p:pic>
        <p:nvPicPr>
          <p:cNvPr id="6" name="图片 5">
            <a:extLst>
              <a:ext uri="{FF2B5EF4-FFF2-40B4-BE49-F238E27FC236}">
                <a16:creationId xmlns:a16="http://schemas.microsoft.com/office/drawing/2014/main" xmlns="" id="{8BC02B26-E752-EF4B-9D6E-233A5682ED60}"/>
              </a:ext>
            </a:extLst>
          </p:cNvPr>
          <p:cNvPicPr>
            <a:picLocks noChangeAspect="1"/>
          </p:cNvPicPr>
          <p:nvPr/>
        </p:nvPicPr>
        <p:blipFill rotWithShape="1">
          <a:blip r:embed="rId2"/>
          <a:srcRect r="31460" b="50000"/>
          <a:stretch/>
        </p:blipFill>
        <p:spPr>
          <a:xfrm>
            <a:off x="5652120" y="2283718"/>
            <a:ext cx="2736305" cy="2016224"/>
          </a:xfrm>
          <a:prstGeom prst="rect">
            <a:avLst/>
          </a:prstGeom>
        </p:spPr>
      </p:pic>
      <p:sp>
        <p:nvSpPr>
          <p:cNvPr id="2" name="文本框 1">
            <a:extLst>
              <a:ext uri="{FF2B5EF4-FFF2-40B4-BE49-F238E27FC236}">
                <a16:creationId xmlns:a16="http://schemas.microsoft.com/office/drawing/2014/main" xmlns="" id="{934BF902-9DB9-9246-82EF-8B071382DC24}"/>
              </a:ext>
            </a:extLst>
          </p:cNvPr>
          <p:cNvSpPr txBox="1"/>
          <p:nvPr/>
        </p:nvSpPr>
        <p:spPr>
          <a:xfrm>
            <a:off x="5652120" y="3075806"/>
            <a:ext cx="2736305" cy="288032"/>
          </a:xfrm>
          <a:prstGeom prst="rect">
            <a:avLst/>
          </a:prstGeom>
          <a:no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线箭头连接符 7">
            <a:extLst>
              <a:ext uri="{FF2B5EF4-FFF2-40B4-BE49-F238E27FC236}">
                <a16:creationId xmlns:a16="http://schemas.microsoft.com/office/drawing/2014/main" xmlns="" id="{4F4C538F-9624-474C-8A72-CC621238E7E2}"/>
              </a:ext>
            </a:extLst>
          </p:cNvPr>
          <p:cNvCxnSpPr>
            <a:stCxn id="2" idx="1"/>
          </p:cNvCxnSpPr>
          <p:nvPr/>
        </p:nvCxnSpPr>
        <p:spPr>
          <a:xfrm flipH="1">
            <a:off x="4916140" y="3219822"/>
            <a:ext cx="735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73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8370" y="650870"/>
            <a:ext cx="4392488" cy="307777"/>
          </a:xfrm>
          <a:prstGeom prst="rect">
            <a:avLst/>
          </a:prstGeom>
          <a:noFill/>
        </p:spPr>
        <p:txBody>
          <a:bodyPr wrap="square" rtlCol="0">
            <a:spAutoFit/>
          </a:bodyPr>
          <a:lstStyle/>
          <a:p>
            <a:r>
              <a:rPr kumimoji="1" lang="en-US" altLang="zh-CN" sz="1400" dirty="0">
                <a:solidFill>
                  <a:srgbClr val="006470"/>
                </a:solidFill>
                <a:latin typeface="微软雅黑" panose="020B0503020204020204" pitchFamily="34" charset="-122"/>
                <a:ea typeface="微软雅黑" panose="020B0503020204020204" pitchFamily="34" charset="-122"/>
              </a:rPr>
              <a:t>Page(Object object) </a:t>
            </a:r>
            <a:r>
              <a:rPr kumimoji="1" lang="zh-CN" altLang="en-US" sz="1400" dirty="0">
                <a:solidFill>
                  <a:srgbClr val="006470"/>
                </a:solidFill>
                <a:latin typeface="微软雅黑" panose="020B0503020204020204" pitchFamily="34" charset="-122"/>
                <a:ea typeface="微软雅黑" panose="020B0503020204020204" pitchFamily="34" charset="-122"/>
              </a:rPr>
              <a:t>参数：</a:t>
            </a:r>
          </a:p>
        </p:txBody>
      </p:sp>
      <p:graphicFrame>
        <p:nvGraphicFramePr>
          <p:cNvPr id="6" name="表格 5">
            <a:extLst>
              <a:ext uri="{FF2B5EF4-FFF2-40B4-BE49-F238E27FC236}">
                <a16:creationId xmlns:a16="http://schemas.microsoft.com/office/drawing/2014/main" xmlns="" id="{3DB5FD83-7D6A-294C-A217-E768F3E9D02C}"/>
              </a:ext>
            </a:extLst>
          </p:cNvPr>
          <p:cNvGraphicFramePr>
            <a:graphicFrameLocks noGrp="1"/>
          </p:cNvGraphicFramePr>
          <p:nvPr>
            <p:extLst>
              <p:ext uri="{D42A27DB-BD31-4B8C-83A1-F6EECF244321}">
                <p14:modId xmlns:p14="http://schemas.microsoft.com/office/powerpoint/2010/main" val="1797408176"/>
              </p:ext>
            </p:extLst>
          </p:nvPr>
        </p:nvGraphicFramePr>
        <p:xfrm>
          <a:off x="611560" y="1053991"/>
          <a:ext cx="7776863" cy="3936268"/>
        </p:xfrm>
        <a:graphic>
          <a:graphicData uri="http://schemas.openxmlformats.org/drawingml/2006/table">
            <a:tbl>
              <a:tblPr firstRow="1" firstCol="1" bandRow="1">
                <a:tableStyleId>{B301B821-A1FF-4177-AEE7-76D212191A09}</a:tableStyleId>
              </a:tblPr>
              <a:tblGrid>
                <a:gridCol w="2221961">
                  <a:extLst>
                    <a:ext uri="{9D8B030D-6E8A-4147-A177-3AD203B41FA5}">
                      <a16:colId xmlns:a16="http://schemas.microsoft.com/office/drawing/2014/main" xmlns="" val="20000"/>
                    </a:ext>
                  </a:extLst>
                </a:gridCol>
                <a:gridCol w="1185046">
                  <a:extLst>
                    <a:ext uri="{9D8B030D-6E8A-4147-A177-3AD203B41FA5}">
                      <a16:colId xmlns:a16="http://schemas.microsoft.com/office/drawing/2014/main" xmlns="" val="20001"/>
                    </a:ext>
                  </a:extLst>
                </a:gridCol>
                <a:gridCol w="4369856">
                  <a:extLst>
                    <a:ext uri="{9D8B030D-6E8A-4147-A177-3AD203B41FA5}">
                      <a16:colId xmlns:a16="http://schemas.microsoft.com/office/drawing/2014/main" xmlns="" val="20002"/>
                    </a:ext>
                  </a:extLst>
                </a:gridCol>
              </a:tblGrid>
              <a:tr h="262895">
                <a:tc>
                  <a:txBody>
                    <a:bodyPr/>
                    <a:lstStyle/>
                    <a:p>
                      <a:pPr algn="just">
                        <a:lnSpc>
                          <a:spcPct val="150000"/>
                        </a:lnSpc>
                        <a:spcAft>
                          <a:spcPts val="0"/>
                        </a:spcAft>
                      </a:pPr>
                      <a:r>
                        <a:rPr lang="zh-CN" sz="1200" kern="0" dirty="0">
                          <a:effectLst/>
                        </a:rPr>
                        <a:t>属性</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dirty="0">
                          <a:effectLst/>
                        </a:rPr>
                        <a:t>描述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262895">
                <a:tc>
                  <a:txBody>
                    <a:bodyPr/>
                    <a:lstStyle/>
                    <a:p>
                      <a:pPr algn="just">
                        <a:lnSpc>
                          <a:spcPct val="150000"/>
                        </a:lnSpc>
                        <a:spcAft>
                          <a:spcPts val="0"/>
                        </a:spcAft>
                      </a:pPr>
                      <a:r>
                        <a:rPr lang="en-US" sz="1200" kern="0" dirty="0">
                          <a:effectLst/>
                        </a:rPr>
                        <a:t>data</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Object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页面的初始数据</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62895">
                <a:tc>
                  <a:txBody>
                    <a:bodyPr/>
                    <a:lstStyle/>
                    <a:p>
                      <a:pPr algn="just">
                        <a:lnSpc>
                          <a:spcPct val="150000"/>
                        </a:lnSpc>
                        <a:spcAft>
                          <a:spcPts val="0"/>
                        </a:spcAft>
                      </a:pPr>
                      <a:r>
                        <a:rPr lang="en-US" sz="1200" kern="0">
                          <a:effectLst/>
                        </a:rPr>
                        <a:t>onLoad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生命周期函数</a:t>
                      </a:r>
                      <a:r>
                        <a:rPr lang="en-US" sz="1200" kern="0">
                          <a:effectLst/>
                        </a:rPr>
                        <a:t>--</a:t>
                      </a:r>
                      <a:r>
                        <a:rPr lang="zh-CN" sz="1200" kern="0">
                          <a:effectLst/>
                        </a:rPr>
                        <a:t>监听页面加载</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262895">
                <a:tc>
                  <a:txBody>
                    <a:bodyPr/>
                    <a:lstStyle/>
                    <a:p>
                      <a:pPr algn="just">
                        <a:lnSpc>
                          <a:spcPct val="150000"/>
                        </a:lnSpc>
                        <a:spcAft>
                          <a:spcPts val="0"/>
                        </a:spcAft>
                      </a:pPr>
                      <a:r>
                        <a:rPr lang="en-US" sz="1200" kern="0">
                          <a:effectLst/>
                        </a:rPr>
                        <a:t>onReady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生命周期函数</a:t>
                      </a:r>
                      <a:r>
                        <a:rPr lang="en-US" sz="1200" kern="0">
                          <a:effectLst/>
                        </a:rPr>
                        <a:t>--</a:t>
                      </a:r>
                      <a:r>
                        <a:rPr lang="zh-CN" sz="1200" kern="0">
                          <a:effectLst/>
                        </a:rPr>
                        <a:t>监听页面初次渲染完成</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262895">
                <a:tc>
                  <a:txBody>
                    <a:bodyPr/>
                    <a:lstStyle/>
                    <a:p>
                      <a:pPr algn="just">
                        <a:lnSpc>
                          <a:spcPct val="150000"/>
                        </a:lnSpc>
                        <a:spcAft>
                          <a:spcPts val="0"/>
                        </a:spcAft>
                      </a:pPr>
                      <a:r>
                        <a:rPr lang="en-US" sz="1200" kern="0">
                          <a:effectLst/>
                        </a:rPr>
                        <a:t>onShow</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生命周期函数</a:t>
                      </a:r>
                      <a:r>
                        <a:rPr lang="en-US" sz="1200" kern="0">
                          <a:effectLst/>
                        </a:rPr>
                        <a:t>--</a:t>
                      </a:r>
                      <a:r>
                        <a:rPr lang="zh-CN" sz="1200" kern="0">
                          <a:effectLst/>
                        </a:rPr>
                        <a:t>监听页面显示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262895">
                <a:tc>
                  <a:txBody>
                    <a:bodyPr/>
                    <a:lstStyle/>
                    <a:p>
                      <a:pPr algn="just">
                        <a:lnSpc>
                          <a:spcPct val="150000"/>
                        </a:lnSpc>
                        <a:spcAft>
                          <a:spcPts val="0"/>
                        </a:spcAft>
                      </a:pPr>
                      <a:r>
                        <a:rPr lang="en-US" sz="1200" kern="0">
                          <a:effectLst/>
                        </a:rPr>
                        <a:t>onHide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生命周期函数</a:t>
                      </a:r>
                      <a:r>
                        <a:rPr lang="en-US" sz="1200" kern="0">
                          <a:effectLst/>
                        </a:rPr>
                        <a:t>--</a:t>
                      </a:r>
                      <a:r>
                        <a:rPr lang="zh-CN" sz="1200" kern="0">
                          <a:effectLst/>
                        </a:rPr>
                        <a:t>监听页面隐藏</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262895">
                <a:tc>
                  <a:txBody>
                    <a:bodyPr/>
                    <a:lstStyle/>
                    <a:p>
                      <a:pPr algn="just">
                        <a:lnSpc>
                          <a:spcPct val="150000"/>
                        </a:lnSpc>
                        <a:spcAft>
                          <a:spcPts val="0"/>
                        </a:spcAft>
                      </a:pPr>
                      <a:r>
                        <a:rPr lang="en-US" sz="1200" kern="0">
                          <a:effectLst/>
                        </a:rPr>
                        <a:t>onUnload</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生命周期函数</a:t>
                      </a:r>
                      <a:r>
                        <a:rPr lang="en-US" sz="1200" kern="0">
                          <a:effectLst/>
                        </a:rPr>
                        <a:t>--</a:t>
                      </a:r>
                      <a:r>
                        <a:rPr lang="zh-CN" sz="1200" kern="0">
                          <a:effectLst/>
                        </a:rPr>
                        <a:t>监听页面卸载</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328251">
                <a:tc>
                  <a:txBody>
                    <a:bodyPr/>
                    <a:lstStyle/>
                    <a:p>
                      <a:pPr algn="just">
                        <a:lnSpc>
                          <a:spcPct val="150000"/>
                        </a:lnSpc>
                        <a:spcAft>
                          <a:spcPts val="0"/>
                        </a:spcAft>
                      </a:pPr>
                      <a:r>
                        <a:rPr lang="en-US" sz="1200" kern="0">
                          <a:effectLst/>
                        </a:rPr>
                        <a:t>onPullDownRefresh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页面相关事件处理函数</a:t>
                      </a:r>
                      <a:r>
                        <a:rPr lang="en-US" sz="1200" kern="0">
                          <a:effectLst/>
                        </a:rPr>
                        <a:t>--</a:t>
                      </a:r>
                      <a:r>
                        <a:rPr lang="zh-CN" sz="1200" kern="0">
                          <a:effectLst/>
                        </a:rPr>
                        <a:t>监听用户下拉动作</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7"/>
                  </a:ext>
                </a:extLst>
              </a:tr>
              <a:tr h="262895">
                <a:tc>
                  <a:txBody>
                    <a:bodyPr/>
                    <a:lstStyle/>
                    <a:p>
                      <a:pPr algn="just">
                        <a:lnSpc>
                          <a:spcPct val="150000"/>
                        </a:lnSpc>
                        <a:spcAft>
                          <a:spcPts val="0"/>
                        </a:spcAft>
                      </a:pPr>
                      <a:r>
                        <a:rPr lang="en-US" sz="1200" kern="0">
                          <a:effectLst/>
                        </a:rPr>
                        <a:t>onReachBottom</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页面上拉触底事件的处理函数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8"/>
                  </a:ext>
                </a:extLst>
              </a:tr>
              <a:tr h="307698">
                <a:tc>
                  <a:txBody>
                    <a:bodyPr/>
                    <a:lstStyle/>
                    <a:p>
                      <a:pPr algn="just">
                        <a:lnSpc>
                          <a:spcPct val="150000"/>
                        </a:lnSpc>
                        <a:spcAft>
                          <a:spcPts val="0"/>
                        </a:spcAft>
                      </a:pPr>
                      <a:r>
                        <a:rPr lang="en-US" sz="1200" kern="0">
                          <a:effectLst/>
                        </a:rPr>
                        <a:t>onShareAppMessage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用户点击右上角转发</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9"/>
                  </a:ext>
                </a:extLst>
              </a:tr>
              <a:tr h="262895">
                <a:tc>
                  <a:txBody>
                    <a:bodyPr/>
                    <a:lstStyle/>
                    <a:p>
                      <a:pPr algn="just">
                        <a:lnSpc>
                          <a:spcPct val="150000"/>
                        </a:lnSpc>
                        <a:spcAft>
                          <a:spcPts val="0"/>
                        </a:spcAft>
                      </a:pPr>
                      <a:r>
                        <a:rPr lang="en-US" sz="1200" kern="0">
                          <a:effectLst/>
                        </a:rPr>
                        <a:t>onPageScroll</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页面滚动触发事件的处理函数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10"/>
                  </a:ext>
                </a:extLst>
              </a:tr>
              <a:tr h="262895">
                <a:tc>
                  <a:txBody>
                    <a:bodyPr/>
                    <a:lstStyle/>
                    <a:p>
                      <a:pPr algn="just">
                        <a:lnSpc>
                          <a:spcPct val="150000"/>
                        </a:lnSpc>
                        <a:spcAft>
                          <a:spcPts val="0"/>
                        </a:spcAft>
                      </a:pPr>
                      <a:r>
                        <a:rPr lang="en-US" sz="1200" kern="0">
                          <a:effectLst/>
                        </a:rPr>
                        <a:t>onTabItemTap</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a:effectLst/>
                        </a:rPr>
                        <a:t>当前是</a:t>
                      </a:r>
                      <a:r>
                        <a:rPr lang="en-US" sz="1200" kern="0">
                          <a:effectLst/>
                        </a:rPr>
                        <a:t> tab </a:t>
                      </a:r>
                      <a:r>
                        <a:rPr lang="zh-CN" sz="1200" kern="0">
                          <a:effectLst/>
                        </a:rPr>
                        <a:t>页时，点击</a:t>
                      </a:r>
                      <a:r>
                        <a:rPr lang="en-US" sz="1200" kern="0">
                          <a:effectLst/>
                        </a:rPr>
                        <a:t>tab</a:t>
                      </a:r>
                      <a:r>
                        <a:rPr lang="zh-CN" sz="1200" kern="0">
                          <a:effectLst/>
                        </a:rPr>
                        <a:t>时触发</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11"/>
                  </a:ext>
                </a:extLst>
              </a:tr>
              <a:tr h="557119">
                <a:tc>
                  <a:txBody>
                    <a:bodyPr/>
                    <a:lstStyle/>
                    <a:p>
                      <a:pPr algn="just">
                        <a:lnSpc>
                          <a:spcPct val="150000"/>
                        </a:lnSpc>
                        <a:spcAft>
                          <a:spcPts val="0"/>
                        </a:spcAft>
                      </a:pPr>
                      <a:r>
                        <a:rPr lang="zh-CN" sz="1200" kern="0" dirty="0">
                          <a:effectLst/>
                        </a:rPr>
                        <a:t>其他</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0">
                          <a:effectLst/>
                        </a:rPr>
                        <a:t>Any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200" kern="0" dirty="0">
                          <a:effectLst/>
                        </a:rPr>
                        <a:t>开发者可以添加任意的函数或数据到</a:t>
                      </a:r>
                      <a:r>
                        <a:rPr lang="en-US" sz="1200" kern="0" dirty="0">
                          <a:effectLst/>
                        </a:rPr>
                        <a:t> object </a:t>
                      </a:r>
                      <a:r>
                        <a:rPr lang="zh-CN" sz="1200" kern="0" dirty="0">
                          <a:effectLst/>
                        </a:rPr>
                        <a:t>参数中，在页面的函数中用</a:t>
                      </a:r>
                      <a:r>
                        <a:rPr lang="en-US" sz="1200" kern="0" dirty="0">
                          <a:effectLst/>
                        </a:rPr>
                        <a:t> this </a:t>
                      </a:r>
                      <a:r>
                        <a:rPr lang="zh-CN" sz="1200" kern="0" dirty="0">
                          <a:effectLst/>
                        </a:rPr>
                        <a:t>可以访问</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44611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611560" y="771550"/>
            <a:ext cx="2664296" cy="1346907"/>
          </a:xfrm>
          <a:prstGeom prst="rect">
            <a:avLst/>
          </a:prstGeom>
          <a:noFill/>
        </p:spPr>
        <p:txBody>
          <a:bodyPr wrap="square" rtlCol="0">
            <a:spAutoFit/>
          </a:bodyPr>
          <a:lstStyle/>
          <a:p>
            <a:pPr>
              <a:lnSpc>
                <a:spcPct val="150000"/>
              </a:lnSpc>
            </a:pPr>
            <a:r>
              <a:rPr lang="zh-CN" altLang="zh-CN" sz="1400" dirty="0"/>
              <a:t>除了函数外，</a:t>
            </a:r>
            <a:r>
              <a:rPr lang="en-US" altLang="zh-CN" sz="1400" dirty="0"/>
              <a:t>Page()</a:t>
            </a:r>
            <a:r>
              <a:rPr lang="zh-CN" altLang="zh-CN" sz="1400" dirty="0"/>
              <a:t>同样也支持添加自定义的页面变量</a:t>
            </a:r>
            <a:r>
              <a:rPr lang="zh-CN" altLang="en-US" sz="1400" dirty="0"/>
              <a:t>。</a:t>
            </a:r>
            <a:endParaRPr lang="en-US" altLang="zh-CN" sz="1400" dirty="0"/>
          </a:p>
          <a:p>
            <a:pPr>
              <a:lnSpc>
                <a:spcPct val="150000"/>
              </a:lnSpc>
            </a:pPr>
            <a:r>
              <a:rPr lang="zh-CN" altLang="zh-CN" sz="1400" dirty="0"/>
              <a:t>这里变量的名称、取值和数量也都可以由开发者自定义</a:t>
            </a:r>
            <a:r>
              <a:rPr lang="zh-CN" altLang="en-US" sz="1400" dirty="0"/>
              <a:t>。</a:t>
            </a:r>
            <a:endParaRPr lang="zh-CN" altLang="zh-CN" sz="1400" dirty="0"/>
          </a:p>
        </p:txBody>
      </p:sp>
      <p:sp>
        <p:nvSpPr>
          <p:cNvPr id="6" name="文本框 5">
            <a:extLst>
              <a:ext uri="{FF2B5EF4-FFF2-40B4-BE49-F238E27FC236}">
                <a16:creationId xmlns:a16="http://schemas.microsoft.com/office/drawing/2014/main" xmlns="" id="{41ACDDEE-EE55-A34A-B227-571B6FD471AB}"/>
              </a:ext>
            </a:extLst>
          </p:cNvPr>
          <p:cNvSpPr txBox="1"/>
          <p:nvPr/>
        </p:nvSpPr>
        <p:spPr>
          <a:xfrm>
            <a:off x="3635896" y="771550"/>
            <a:ext cx="5040560" cy="2321085"/>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kern="100" dirty="0"/>
              <a:t>Page({</a:t>
            </a:r>
            <a:endParaRPr lang="zh-CN" altLang="zh-CN" sz="1400" kern="100" dirty="0"/>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myData</a:t>
            </a:r>
            <a:r>
              <a:rPr lang="en-US" altLang="zh-CN" sz="1400" kern="100" dirty="0"/>
              <a:t>: '123', //</a:t>
            </a:r>
            <a:r>
              <a:rPr lang="zh-CN" altLang="zh-CN" sz="1400" kern="100" dirty="0"/>
              <a:t>定义页面变量</a:t>
            </a:r>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onLoad</a:t>
            </a:r>
            <a:r>
              <a:rPr lang="en-US" altLang="zh-CN" sz="1400" kern="100" dirty="0"/>
              <a:t>: function (options) {</a:t>
            </a:r>
            <a:endParaRPr lang="zh-CN" altLang="zh-CN" sz="1400" kern="100" dirty="0"/>
          </a:p>
          <a:p>
            <a:pPr marL="342900" lvl="0" indent="-342900" algn="just">
              <a:lnSpc>
                <a:spcPct val="150000"/>
              </a:lnSpc>
              <a:spcAft>
                <a:spcPts val="0"/>
              </a:spcAft>
              <a:buFont typeface="+mj-lt"/>
              <a:buAutoNum type="arabicPeriod"/>
            </a:pPr>
            <a:r>
              <a:rPr lang="en-US" altLang="zh-CN" sz="1400" kern="100" dirty="0"/>
              <a:t>        </a:t>
            </a:r>
            <a:r>
              <a:rPr lang="en-US" altLang="zh-CN" sz="1400" kern="100" dirty="0" err="1"/>
              <a:t>console.log</a:t>
            </a:r>
            <a:r>
              <a:rPr lang="en-US" altLang="zh-CN" sz="1400" kern="100" dirty="0"/>
              <a:t>(</a:t>
            </a:r>
            <a:r>
              <a:rPr lang="en-US" altLang="zh-CN" sz="1400" kern="100" dirty="0" err="1"/>
              <a:t>this.myData</a:t>
            </a:r>
            <a:r>
              <a:rPr lang="en-US" altLang="zh-CN" sz="1400" kern="100" dirty="0"/>
              <a:t>) //</a:t>
            </a:r>
            <a:r>
              <a:rPr lang="zh-CN" altLang="zh-CN" sz="1400" kern="100" dirty="0"/>
              <a:t>使用</a:t>
            </a:r>
            <a:r>
              <a:rPr lang="en-US" altLang="zh-CN" sz="1400" kern="100" dirty="0"/>
              <a:t>this</a:t>
            </a:r>
            <a:r>
              <a:rPr lang="zh-CN" altLang="zh-CN" sz="1400" kern="100" dirty="0"/>
              <a:t>调用页面变量</a:t>
            </a:r>
          </a:p>
          <a:p>
            <a:pPr marL="342900" lvl="0" indent="-342900" algn="just">
              <a:lnSpc>
                <a:spcPct val="150000"/>
              </a:lnSpc>
              <a:spcAft>
                <a:spcPts val="0"/>
              </a:spcAft>
              <a:buFont typeface="+mj-lt"/>
              <a:buAutoNum type="arabicPeriod"/>
            </a:pPr>
            <a:r>
              <a:rPr lang="en-US" altLang="zh-CN" sz="1400" kern="100" dirty="0"/>
              <a:t>  },</a:t>
            </a:r>
            <a:endParaRPr lang="zh-CN" altLang="zh-CN" sz="1400" kern="100" dirty="0"/>
          </a:p>
          <a:p>
            <a:pPr marL="342900" lvl="0" indent="-342900" algn="just">
              <a:lnSpc>
                <a:spcPct val="150000"/>
              </a:lnSpc>
              <a:spcAft>
                <a:spcPts val="0"/>
              </a:spcAft>
              <a:buFont typeface="+mj-lt"/>
              <a:buAutoNum type="arabicPeriod"/>
            </a:pPr>
            <a:r>
              <a:rPr lang="en-US" altLang="zh-CN" sz="1400" kern="100" dirty="0"/>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227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初始数据</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611560" y="710164"/>
            <a:ext cx="6696744" cy="1346907"/>
          </a:xfrm>
          <a:prstGeom prst="rect">
            <a:avLst/>
          </a:prstGeom>
          <a:noFill/>
        </p:spPr>
        <p:txBody>
          <a:bodyPr wrap="square" rtlCol="0">
            <a:spAutoFit/>
          </a:bodyPr>
          <a:lstStyle/>
          <a:p>
            <a:pPr>
              <a:lnSpc>
                <a:spcPct val="150000"/>
              </a:lnSpc>
            </a:pPr>
            <a:r>
              <a:rPr lang="en" altLang="zh-CN" sz="1400" dirty="0"/>
              <a:t>data </a:t>
            </a:r>
            <a:r>
              <a:rPr lang="zh-CN" altLang="en-US" sz="1400" dirty="0"/>
              <a:t>是页面第一次渲染使用的</a:t>
            </a:r>
            <a:r>
              <a:rPr lang="zh-CN" altLang="en-US" sz="1400" dirty="0">
                <a:solidFill>
                  <a:srgbClr val="006470"/>
                </a:solidFill>
              </a:rPr>
              <a:t>初始数据</a:t>
            </a:r>
            <a:r>
              <a:rPr lang="zh-CN" altLang="en-US" sz="1400" dirty="0"/>
              <a:t>。</a:t>
            </a:r>
          </a:p>
          <a:p>
            <a:pPr>
              <a:lnSpc>
                <a:spcPct val="150000"/>
              </a:lnSpc>
            </a:pPr>
            <a:r>
              <a:rPr lang="zh-CN" altLang="en-US" sz="1400" dirty="0"/>
              <a:t>页面加载时，</a:t>
            </a:r>
            <a:r>
              <a:rPr lang="en" altLang="zh-CN" sz="1400" dirty="0"/>
              <a:t>data </a:t>
            </a:r>
            <a:r>
              <a:rPr lang="zh-CN" altLang="en-US" sz="1400" dirty="0"/>
              <a:t>将会以</a:t>
            </a:r>
            <a:r>
              <a:rPr lang="en" altLang="zh-CN" sz="1400" dirty="0"/>
              <a:t>JSON</a:t>
            </a:r>
            <a:r>
              <a:rPr lang="zh-CN" altLang="en-US" sz="1400" dirty="0"/>
              <a:t>字符串的形式由逻辑层传至渲染层，因此</a:t>
            </a:r>
            <a:r>
              <a:rPr lang="en" altLang="zh-CN" sz="1400" dirty="0"/>
              <a:t>data</a:t>
            </a:r>
            <a:r>
              <a:rPr lang="zh-CN" altLang="en-US" sz="1400" dirty="0"/>
              <a:t>中的数据必须是可以转成</a:t>
            </a:r>
            <a:r>
              <a:rPr lang="en" altLang="zh-CN" sz="1400" dirty="0"/>
              <a:t>JSON</a:t>
            </a:r>
            <a:r>
              <a:rPr lang="zh-CN" altLang="en-US" sz="1400" dirty="0"/>
              <a:t>的类型：字符串，数字，布尔值，对象，数组。</a:t>
            </a:r>
          </a:p>
          <a:p>
            <a:pPr>
              <a:lnSpc>
                <a:spcPct val="150000"/>
              </a:lnSpc>
            </a:pPr>
            <a:r>
              <a:rPr lang="zh-CN" altLang="en-US" sz="1400" dirty="0"/>
              <a:t>渲染层可以通过 </a:t>
            </a:r>
            <a:r>
              <a:rPr lang="en-US" altLang="zh-CN" sz="1400" dirty="0"/>
              <a:t>WXML</a:t>
            </a:r>
            <a:r>
              <a:rPr lang="zh-CN" altLang="en-US" sz="1400" dirty="0"/>
              <a:t> 对数据进行绑定。</a:t>
            </a:r>
          </a:p>
        </p:txBody>
      </p:sp>
      <p:sp>
        <p:nvSpPr>
          <p:cNvPr id="6" name="文本框 5">
            <a:extLst>
              <a:ext uri="{FF2B5EF4-FFF2-40B4-BE49-F238E27FC236}">
                <a16:creationId xmlns:a16="http://schemas.microsoft.com/office/drawing/2014/main" xmlns="" id="{41ACDDEE-EE55-A34A-B227-571B6FD471AB}"/>
              </a:ext>
            </a:extLst>
          </p:cNvPr>
          <p:cNvSpPr txBox="1"/>
          <p:nvPr/>
        </p:nvSpPr>
        <p:spPr>
          <a:xfrm>
            <a:off x="611560" y="2211710"/>
            <a:ext cx="4392488" cy="199689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kern="100" dirty="0"/>
              <a:t>Page({ </a:t>
            </a:r>
          </a:p>
          <a:p>
            <a:pPr marL="342900" lvl="0" indent="-342900" algn="just">
              <a:lnSpc>
                <a:spcPct val="150000"/>
              </a:lnSpc>
              <a:spcAft>
                <a:spcPts val="0"/>
              </a:spcAft>
              <a:buFont typeface="+mj-lt"/>
              <a:buAutoNum type="arabicPeriod"/>
            </a:pPr>
            <a:r>
              <a:rPr lang="zh-CN" altLang="en-US" sz="1400" kern="100" dirty="0"/>
              <a:t>    </a:t>
            </a:r>
            <a:r>
              <a:rPr lang="en-US" altLang="zh-CN" sz="1400" kern="100" dirty="0"/>
              <a:t>data: { </a:t>
            </a:r>
          </a:p>
          <a:p>
            <a:pPr marL="342900" lvl="0" indent="-342900" algn="just">
              <a:lnSpc>
                <a:spcPct val="150000"/>
              </a:lnSpc>
              <a:spcAft>
                <a:spcPts val="0"/>
              </a:spcAft>
              <a:buFont typeface="+mj-lt"/>
              <a:buAutoNum type="arabicPeriod"/>
            </a:pPr>
            <a:r>
              <a:rPr lang="zh-CN" altLang="en-US" sz="1400" kern="100" dirty="0"/>
              <a:t>        </a:t>
            </a:r>
            <a:r>
              <a:rPr lang="en-US" altLang="zh-CN" sz="1400" kern="100" dirty="0"/>
              <a:t>text: '</a:t>
            </a:r>
            <a:r>
              <a:rPr lang="en-US" altLang="zh-CN" sz="1400" kern="100" dirty="0" err="1"/>
              <a:t>init</a:t>
            </a:r>
            <a:r>
              <a:rPr lang="en-US" altLang="zh-CN" sz="1400" kern="100" dirty="0"/>
              <a:t> data’, </a:t>
            </a:r>
          </a:p>
          <a:p>
            <a:pPr marL="342900" lvl="0" indent="-342900" algn="just">
              <a:lnSpc>
                <a:spcPct val="150000"/>
              </a:lnSpc>
              <a:spcAft>
                <a:spcPts val="0"/>
              </a:spcAft>
              <a:buFont typeface="+mj-lt"/>
              <a:buAutoNum type="arabicPeriod"/>
            </a:pPr>
            <a:r>
              <a:rPr lang="zh-CN" altLang="en-US" sz="1400" kern="100" dirty="0"/>
              <a:t>        </a:t>
            </a:r>
            <a:r>
              <a:rPr lang="en-US" altLang="zh-CN" sz="1400" kern="100" dirty="0"/>
              <a:t>array: [{</a:t>
            </a:r>
            <a:r>
              <a:rPr lang="en-US" altLang="zh-CN" sz="1400" kern="100" dirty="0" err="1"/>
              <a:t>msg</a:t>
            </a:r>
            <a:r>
              <a:rPr lang="en-US" altLang="zh-CN" sz="1400" kern="100" dirty="0"/>
              <a:t>: '1'}, {</a:t>
            </a:r>
            <a:r>
              <a:rPr lang="en-US" altLang="zh-CN" sz="1400" kern="100" dirty="0" err="1"/>
              <a:t>msg</a:t>
            </a:r>
            <a:r>
              <a:rPr lang="en-US" altLang="zh-CN" sz="1400" kern="100" dirty="0"/>
              <a:t>: '2’}] </a:t>
            </a:r>
          </a:p>
          <a:p>
            <a:pPr marL="342900" lvl="0" indent="-342900" algn="just">
              <a:lnSpc>
                <a:spcPct val="150000"/>
              </a:lnSpc>
              <a:spcAft>
                <a:spcPts val="0"/>
              </a:spcAft>
              <a:buFont typeface="+mj-lt"/>
              <a:buAutoNum type="arabicPeriod"/>
            </a:pPr>
            <a:r>
              <a:rPr lang="zh-CN" altLang="en-US" sz="1400" kern="100" dirty="0"/>
              <a:t>    </a:t>
            </a:r>
            <a:r>
              <a:rPr lang="en-US" altLang="zh-CN" sz="1400" kern="100" dirty="0"/>
              <a:t>} </a:t>
            </a:r>
          </a:p>
          <a:p>
            <a:pPr marL="342900" lvl="0" indent="-342900" algn="just">
              <a:lnSpc>
                <a:spcPct val="150000"/>
              </a:lnSpc>
              <a:spcAft>
                <a:spcPts val="0"/>
              </a:spcAft>
              <a:buFont typeface="+mj-lt"/>
              <a:buAutoNum type="arabicPeriod"/>
            </a:pPr>
            <a:r>
              <a:rPr lang="en-US" altLang="zh-CN" sz="1400" kern="100" dirty="0"/>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xmlns="" id="{2EFC2EA8-BB51-1D46-A631-0EE80636CA3E}"/>
              </a:ext>
            </a:extLst>
          </p:cNvPr>
          <p:cNvSpPr txBox="1"/>
          <p:nvPr/>
        </p:nvSpPr>
        <p:spPr>
          <a:xfrm>
            <a:off x="611560" y="4305089"/>
            <a:ext cx="4392488" cy="700576"/>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400" kern="100" dirty="0"/>
              <a:t>&lt;view&gt;{{text}}&lt;/view&gt; </a:t>
            </a:r>
          </a:p>
          <a:p>
            <a:pPr marL="342900" indent="-342900" algn="just">
              <a:lnSpc>
                <a:spcPct val="150000"/>
              </a:lnSpc>
              <a:buFont typeface="+mj-lt"/>
              <a:buAutoNum type="arabicPeriod"/>
            </a:pPr>
            <a:r>
              <a:rPr lang="en-US" altLang="zh-CN" sz="1400" kern="100" dirty="0"/>
              <a:t>&lt;view&gt;{{array[0].</a:t>
            </a:r>
            <a:r>
              <a:rPr lang="en-US" altLang="zh-CN" sz="1400" kern="100" dirty="0" err="1"/>
              <a:t>msg</a:t>
            </a:r>
            <a:r>
              <a:rPr lang="en-US" altLang="zh-CN" sz="1400" kern="100" dirty="0"/>
              <a:t>}}&lt;/view&gt;</a:t>
            </a:r>
            <a:endParaRPr lang="zh-CN" altLang="zh-CN" sz="1400" kern="100" dirty="0"/>
          </a:p>
        </p:txBody>
      </p:sp>
      <p:pic>
        <p:nvPicPr>
          <p:cNvPr id="3" name="图片 2">
            <a:extLst>
              <a:ext uri="{FF2B5EF4-FFF2-40B4-BE49-F238E27FC236}">
                <a16:creationId xmlns:a16="http://schemas.microsoft.com/office/drawing/2014/main" xmlns="" id="{49C3B961-0AFA-C542-8AA1-2A0FE876275F}"/>
              </a:ext>
            </a:extLst>
          </p:cNvPr>
          <p:cNvPicPr>
            <a:picLocks noChangeAspect="1"/>
          </p:cNvPicPr>
          <p:nvPr/>
        </p:nvPicPr>
        <p:blipFill>
          <a:blip r:embed="rId2"/>
          <a:stretch>
            <a:fillRect/>
          </a:stretch>
        </p:blipFill>
        <p:spPr>
          <a:xfrm>
            <a:off x="5508104" y="2211709"/>
            <a:ext cx="3374868" cy="1656185"/>
          </a:xfrm>
          <a:prstGeom prst="rect">
            <a:avLst/>
          </a:prstGeom>
        </p:spPr>
      </p:pic>
    </p:spTree>
    <p:extLst>
      <p:ext uri="{BB962C8B-B14F-4D97-AF65-F5344CB8AC3E}">
        <p14:creationId xmlns:p14="http://schemas.microsoft.com/office/powerpoint/2010/main" val="152184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104456"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生命周期回调函数</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611560" y="710164"/>
            <a:ext cx="8208912" cy="3285900"/>
          </a:xfrm>
          <a:prstGeom prst="rect">
            <a:avLst/>
          </a:prstGeom>
          <a:noFill/>
        </p:spPr>
        <p:txBody>
          <a:bodyPr wrap="square" rtlCol="0">
            <a:spAutoFit/>
          </a:bodyPr>
          <a:lstStyle/>
          <a:p>
            <a:pPr>
              <a:lnSpc>
                <a:spcPct val="150000"/>
              </a:lnSpc>
            </a:pPr>
            <a:r>
              <a:rPr lang="en-US" altLang="zh-CN" sz="1400" dirty="0"/>
              <a:t>Page()</a:t>
            </a:r>
            <a:r>
              <a:rPr lang="zh-CN" altLang="zh-CN" sz="1400" dirty="0"/>
              <a:t>函数中默认生成的</a:t>
            </a:r>
            <a:r>
              <a:rPr lang="en-US" altLang="zh-CN" sz="1400" dirty="0" err="1"/>
              <a:t>onLoad</a:t>
            </a:r>
            <a:r>
              <a:rPr lang="zh-CN" altLang="zh-CN" sz="1400" dirty="0"/>
              <a:t>、</a:t>
            </a:r>
            <a:r>
              <a:rPr lang="en-US" altLang="zh-CN" sz="1400" dirty="0" err="1"/>
              <a:t>onShow</a:t>
            </a:r>
            <a:r>
              <a:rPr lang="zh-CN" altLang="zh-CN" sz="1400" dirty="0"/>
              <a:t>、</a:t>
            </a:r>
            <a:r>
              <a:rPr lang="en-US" altLang="zh-CN" sz="1400" dirty="0" err="1"/>
              <a:t>onReady</a:t>
            </a:r>
            <a:r>
              <a:rPr lang="zh-CN" altLang="zh-CN" sz="1400" dirty="0"/>
              <a:t>、</a:t>
            </a:r>
            <a:r>
              <a:rPr lang="en-US" altLang="zh-CN" sz="1400" dirty="0" err="1"/>
              <a:t>onHide</a:t>
            </a:r>
            <a:r>
              <a:rPr lang="zh-CN" altLang="zh-CN" sz="1400" dirty="0"/>
              <a:t>以及</a:t>
            </a:r>
            <a:r>
              <a:rPr lang="en-US" altLang="zh-CN" sz="1400" dirty="0" err="1"/>
              <a:t>onUnload</a:t>
            </a:r>
            <a:r>
              <a:rPr lang="zh-CN" altLang="zh-CN" sz="1400" dirty="0"/>
              <a:t>均属于页面的生命周期回调函数。具体解释如下：</a:t>
            </a:r>
          </a:p>
          <a:p>
            <a:pPr marL="342900" indent="-342900">
              <a:lnSpc>
                <a:spcPct val="150000"/>
              </a:lnSpc>
              <a:buFont typeface="Wingdings" pitchFamily="2" charset="2"/>
              <a:buChar char="Ø"/>
            </a:pPr>
            <a:r>
              <a:rPr lang="en-US" altLang="zh-CN" sz="1400" dirty="0" err="1"/>
              <a:t>onLoad</a:t>
            </a:r>
            <a:r>
              <a:rPr lang="en-US" altLang="zh-CN" sz="1400" dirty="0"/>
              <a:t>(Object query)</a:t>
            </a:r>
            <a:r>
              <a:rPr lang="zh-CN" altLang="en-US" sz="1400" dirty="0"/>
              <a:t>：页面加载时触发。一个页面只会调用一次，可以在 </a:t>
            </a:r>
            <a:r>
              <a:rPr lang="en" altLang="zh-CN" sz="1400" dirty="0" err="1"/>
              <a:t>onLoad</a:t>
            </a:r>
            <a:r>
              <a:rPr lang="en" altLang="zh-CN" sz="1400" dirty="0"/>
              <a:t> </a:t>
            </a:r>
            <a:r>
              <a:rPr lang="zh-CN" altLang="en-US" sz="1400" dirty="0"/>
              <a:t>的参数中获取打开当前页面路径中的参数。</a:t>
            </a:r>
            <a:endParaRPr lang="en-US" altLang="zh-CN" sz="1400" dirty="0"/>
          </a:p>
          <a:p>
            <a:pPr marL="342900" indent="-342900">
              <a:lnSpc>
                <a:spcPct val="150000"/>
              </a:lnSpc>
              <a:buFont typeface="Wingdings" pitchFamily="2" charset="2"/>
              <a:buChar char="Ø"/>
            </a:pPr>
            <a:r>
              <a:rPr lang="en-US" altLang="zh-CN" sz="1400" dirty="0" err="1"/>
              <a:t>onShow</a:t>
            </a:r>
            <a:r>
              <a:rPr lang="en-US" altLang="zh-CN" sz="1400" dirty="0"/>
              <a:t>()</a:t>
            </a:r>
            <a:r>
              <a:rPr lang="zh-CN" altLang="zh-CN" sz="1400" dirty="0"/>
              <a:t>：页面显示或从小程序后台切入前台时触发。</a:t>
            </a:r>
          </a:p>
          <a:p>
            <a:pPr marL="342900" indent="-342900">
              <a:lnSpc>
                <a:spcPct val="150000"/>
              </a:lnSpc>
              <a:buFont typeface="Wingdings" pitchFamily="2" charset="2"/>
              <a:buChar char="Ø"/>
            </a:pPr>
            <a:r>
              <a:rPr lang="en-US" altLang="zh-CN" sz="1400" dirty="0" err="1"/>
              <a:t>onReady</a:t>
            </a:r>
            <a:r>
              <a:rPr lang="en-US" altLang="zh-CN" sz="1400" dirty="0"/>
              <a:t>()</a:t>
            </a:r>
            <a:r>
              <a:rPr lang="zh-CN" altLang="zh-CN" sz="1400" dirty="0"/>
              <a:t>：页面初次渲染完成时触发。一个页面只会调用一次，代表页面已经准备妥当，可以和视图层进行交互。</a:t>
            </a:r>
          </a:p>
          <a:p>
            <a:pPr marL="342900" indent="-342900">
              <a:lnSpc>
                <a:spcPct val="150000"/>
              </a:lnSpc>
              <a:buFont typeface="Wingdings" pitchFamily="2" charset="2"/>
              <a:buChar char="Ø"/>
            </a:pPr>
            <a:r>
              <a:rPr lang="en-US" altLang="zh-CN" sz="1400" dirty="0" err="1"/>
              <a:t>onHide</a:t>
            </a:r>
            <a:r>
              <a:rPr lang="en-US" altLang="zh-CN" sz="1400" dirty="0"/>
              <a:t>()</a:t>
            </a:r>
            <a:r>
              <a:rPr lang="zh-CN" altLang="zh-CN" sz="1400" dirty="0"/>
              <a:t>：页面隐藏</a:t>
            </a:r>
            <a:r>
              <a:rPr lang="en-US" altLang="zh-CN" sz="1400" dirty="0"/>
              <a:t>/</a:t>
            </a:r>
            <a:r>
              <a:rPr lang="zh-CN" altLang="zh-CN" sz="1400" dirty="0"/>
              <a:t>切入后台时触发。 如</a:t>
            </a:r>
            <a:r>
              <a:rPr lang="en-US" altLang="zh-CN" sz="1400" dirty="0"/>
              <a:t> </a:t>
            </a:r>
            <a:r>
              <a:rPr lang="en-US" altLang="zh-CN" sz="1400" dirty="0" err="1"/>
              <a:t>navigateTo</a:t>
            </a:r>
            <a:r>
              <a:rPr lang="en-US" altLang="zh-CN" sz="1400" dirty="0"/>
              <a:t> </a:t>
            </a:r>
            <a:r>
              <a:rPr lang="zh-CN" altLang="zh-CN" sz="1400" dirty="0"/>
              <a:t>或底部</a:t>
            </a:r>
            <a:r>
              <a:rPr lang="en-US" altLang="zh-CN" sz="1400" dirty="0"/>
              <a:t> tab </a:t>
            </a:r>
            <a:r>
              <a:rPr lang="zh-CN" altLang="zh-CN" sz="1400" dirty="0"/>
              <a:t>切换到其他页面，小程序切入后台等。</a:t>
            </a:r>
          </a:p>
          <a:p>
            <a:pPr marL="342900" indent="-342900">
              <a:lnSpc>
                <a:spcPct val="150000"/>
              </a:lnSpc>
              <a:buFont typeface="Wingdings" pitchFamily="2" charset="2"/>
              <a:buChar char="Ø"/>
            </a:pPr>
            <a:r>
              <a:rPr lang="en-US" altLang="zh-CN" sz="1400" dirty="0" err="1"/>
              <a:t>onUnload</a:t>
            </a:r>
            <a:r>
              <a:rPr lang="en-US" altLang="zh-CN" sz="1400" dirty="0"/>
              <a:t>()</a:t>
            </a:r>
            <a:r>
              <a:rPr lang="zh-CN" altLang="zh-CN" sz="1400" dirty="0"/>
              <a:t>：页面卸载时触发。如</a:t>
            </a:r>
            <a:r>
              <a:rPr lang="en-US" altLang="zh-CN" sz="1400" dirty="0" err="1"/>
              <a:t>redirectTo</a:t>
            </a:r>
            <a:r>
              <a:rPr lang="zh-CN" altLang="zh-CN" sz="1400" dirty="0"/>
              <a:t>或</a:t>
            </a:r>
            <a:r>
              <a:rPr lang="en-US" altLang="zh-CN" sz="1400" dirty="0" err="1"/>
              <a:t>navigateBack</a:t>
            </a:r>
            <a:r>
              <a:rPr lang="zh-CN" altLang="zh-CN" sz="1400" dirty="0"/>
              <a:t>到其他页面时。</a:t>
            </a:r>
          </a:p>
        </p:txBody>
      </p:sp>
    </p:spTree>
    <p:extLst>
      <p:ext uri="{BB962C8B-B14F-4D97-AF65-F5344CB8AC3E}">
        <p14:creationId xmlns:p14="http://schemas.microsoft.com/office/powerpoint/2010/main" val="20812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104456"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页面事件处理函数</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611560" y="710164"/>
            <a:ext cx="8208912" cy="2962734"/>
          </a:xfrm>
          <a:prstGeom prst="rect">
            <a:avLst/>
          </a:prstGeom>
          <a:noFill/>
        </p:spPr>
        <p:txBody>
          <a:bodyPr wrap="square" rtlCol="0">
            <a:spAutoFit/>
          </a:bodyPr>
          <a:lstStyle/>
          <a:p>
            <a:pPr>
              <a:lnSpc>
                <a:spcPct val="150000"/>
              </a:lnSpc>
            </a:pPr>
            <a:r>
              <a:rPr lang="en-US" altLang="zh-CN" sz="1400" dirty="0"/>
              <a:t>Page()</a:t>
            </a:r>
            <a:r>
              <a:rPr lang="zh-CN" altLang="en-US" sz="1400" dirty="0"/>
              <a:t>函数中默认生成的</a:t>
            </a:r>
            <a:r>
              <a:rPr lang="en-US" altLang="zh-CN" sz="1400" dirty="0" err="1"/>
              <a:t>onPullDownRefresh</a:t>
            </a:r>
            <a:r>
              <a:rPr lang="zh-CN" altLang="en-US" sz="1400" dirty="0"/>
              <a:t>、</a:t>
            </a:r>
            <a:r>
              <a:rPr lang="en-US" altLang="zh-CN" sz="1400" dirty="0" err="1"/>
              <a:t>onReachBottom</a:t>
            </a:r>
            <a:r>
              <a:rPr lang="zh-CN" altLang="en-US" sz="1400" dirty="0"/>
              <a:t>、</a:t>
            </a:r>
            <a:r>
              <a:rPr lang="en-US" altLang="zh-CN" sz="1400" dirty="0" err="1"/>
              <a:t>onShareAppMessage</a:t>
            </a:r>
            <a:r>
              <a:rPr lang="zh-CN" altLang="en-US" sz="1400" dirty="0"/>
              <a:t>以及未自动生成的</a:t>
            </a:r>
            <a:r>
              <a:rPr lang="en-US" altLang="zh-CN" sz="1400" dirty="0" err="1"/>
              <a:t>onPageScroll</a:t>
            </a:r>
            <a:r>
              <a:rPr lang="zh-CN" altLang="en-US" sz="1400" dirty="0"/>
              <a:t>、</a:t>
            </a:r>
            <a:r>
              <a:rPr lang="en-US" altLang="zh-CN" sz="1400" dirty="0" err="1"/>
              <a:t>onTabItemTap</a:t>
            </a:r>
            <a:r>
              <a:rPr lang="zh-CN" altLang="en-US" sz="1400" dirty="0"/>
              <a:t>均属于页面的事件处理函数。具体解释如下：</a:t>
            </a:r>
          </a:p>
          <a:p>
            <a:pPr marL="285750" indent="-285750">
              <a:lnSpc>
                <a:spcPct val="150000"/>
              </a:lnSpc>
              <a:buFont typeface="Wingdings" pitchFamily="2" charset="2"/>
              <a:buChar char="Ø"/>
            </a:pPr>
            <a:r>
              <a:rPr lang="en-US" altLang="zh-CN" sz="1400" dirty="0" err="1"/>
              <a:t>onPullDownRefresh</a:t>
            </a:r>
            <a:r>
              <a:rPr lang="en-US" altLang="zh-CN" sz="1400" dirty="0"/>
              <a:t>()</a:t>
            </a:r>
            <a:r>
              <a:rPr lang="zh-CN" altLang="en-US" sz="1400" dirty="0"/>
              <a:t>：监听用户下拉刷新事件。</a:t>
            </a:r>
          </a:p>
          <a:p>
            <a:pPr marL="285750" indent="-285750">
              <a:lnSpc>
                <a:spcPct val="150000"/>
              </a:lnSpc>
              <a:buFont typeface="Wingdings" pitchFamily="2" charset="2"/>
              <a:buChar char="Ø"/>
            </a:pPr>
            <a:r>
              <a:rPr lang="en-US" altLang="zh-CN" sz="1400" dirty="0" err="1"/>
              <a:t>onReachBottom</a:t>
            </a:r>
            <a:r>
              <a:rPr lang="en-US" altLang="zh-CN" sz="1400" dirty="0"/>
              <a:t>()</a:t>
            </a:r>
            <a:r>
              <a:rPr lang="zh-CN" altLang="en-US" sz="1400" dirty="0"/>
              <a:t>：监听用户上拉触底事件。</a:t>
            </a:r>
          </a:p>
          <a:p>
            <a:pPr marL="285750" indent="-285750">
              <a:lnSpc>
                <a:spcPct val="150000"/>
              </a:lnSpc>
              <a:buFont typeface="Wingdings" pitchFamily="2" charset="2"/>
              <a:buChar char="Ø"/>
            </a:pPr>
            <a:r>
              <a:rPr lang="en-US" altLang="zh-CN" sz="1400" dirty="0" err="1"/>
              <a:t>onPageScroll</a:t>
            </a:r>
            <a:r>
              <a:rPr lang="en-US" altLang="zh-CN" sz="1400" dirty="0"/>
              <a:t>(Object)</a:t>
            </a:r>
            <a:r>
              <a:rPr lang="zh-CN" altLang="en-US" sz="1400" dirty="0"/>
              <a:t>：监听用户滑动页面事件。</a:t>
            </a:r>
          </a:p>
          <a:p>
            <a:pPr marL="285750" indent="-285750">
              <a:lnSpc>
                <a:spcPct val="150000"/>
              </a:lnSpc>
              <a:buFont typeface="Wingdings" pitchFamily="2" charset="2"/>
              <a:buChar char="Ø"/>
            </a:pPr>
            <a:r>
              <a:rPr lang="en-US" altLang="zh-CN" sz="1400" dirty="0" err="1"/>
              <a:t>onShareAppMessage</a:t>
            </a:r>
            <a:r>
              <a:rPr lang="en-US" altLang="zh-CN" sz="1400" dirty="0"/>
              <a:t>(Object)</a:t>
            </a:r>
            <a:r>
              <a:rPr lang="zh-CN" altLang="en-US" sz="1400" dirty="0"/>
              <a:t>：监听用户点击页面内转发按钮（</a:t>
            </a:r>
            <a:r>
              <a:rPr lang="en-US" altLang="zh-CN" sz="1400" dirty="0"/>
              <a:t>&lt;button&gt;</a:t>
            </a:r>
            <a:r>
              <a:rPr lang="zh-CN" altLang="en-US" sz="1400" dirty="0"/>
              <a:t>按钮组件，其属性值 </a:t>
            </a:r>
            <a:r>
              <a:rPr lang="en-US" altLang="zh-CN" sz="1400" dirty="0"/>
              <a:t>open-type=“share”</a:t>
            </a:r>
            <a:r>
              <a:rPr lang="zh-CN" altLang="en-US" sz="1400" dirty="0"/>
              <a:t>）或右上角菜单“转发”按钮的行为，并自定义转发内容。</a:t>
            </a:r>
          </a:p>
          <a:p>
            <a:pPr marL="285750" indent="-285750">
              <a:lnSpc>
                <a:spcPct val="150000"/>
              </a:lnSpc>
              <a:buFont typeface="Wingdings" pitchFamily="2" charset="2"/>
              <a:buChar char="Ø"/>
            </a:pPr>
            <a:r>
              <a:rPr lang="en-US" altLang="zh-CN" sz="1400" dirty="0" err="1"/>
              <a:t>onTabItemTap</a:t>
            </a:r>
            <a:r>
              <a:rPr lang="en-US" altLang="zh-CN" sz="1400" dirty="0"/>
              <a:t>(OBJECT)</a:t>
            </a:r>
            <a:r>
              <a:rPr lang="zh-CN" altLang="en-US" sz="1400" dirty="0"/>
              <a:t>：点击</a:t>
            </a:r>
            <a:r>
              <a:rPr lang="en-US" altLang="zh-CN" sz="1400" dirty="0"/>
              <a:t>tab</a:t>
            </a:r>
            <a:r>
              <a:rPr lang="zh-CN" altLang="en-US" sz="1400" dirty="0"/>
              <a:t>时触发，从基础库 </a:t>
            </a:r>
            <a:r>
              <a:rPr lang="en-US" altLang="zh-CN" sz="1400" dirty="0"/>
              <a:t>1.9.0 </a:t>
            </a:r>
            <a:r>
              <a:rPr lang="zh-CN" altLang="en-US" sz="1400" dirty="0"/>
              <a:t>开始支持，低版本需做兼容处理。</a:t>
            </a:r>
          </a:p>
          <a:p>
            <a:pPr marL="342900" indent="-342900">
              <a:lnSpc>
                <a:spcPct val="150000"/>
              </a:lnSpc>
              <a:buFont typeface="Wingdings" pitchFamily="2" charset="2"/>
              <a:buChar char="Ø"/>
            </a:pPr>
            <a:endParaRPr lang="zh-CN" altLang="zh-CN" sz="1400" dirty="0"/>
          </a:p>
        </p:txBody>
      </p:sp>
    </p:spTree>
    <p:extLst>
      <p:ext uri="{BB962C8B-B14F-4D97-AF65-F5344CB8AC3E}">
        <p14:creationId xmlns:p14="http://schemas.microsoft.com/office/powerpoint/2010/main" val="156690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4D3B9094-1BAC-43B0-819B-DB0E370D3645}"/>
              </a:ext>
            </a:extLst>
          </p:cNvPr>
          <p:cNvGrpSpPr/>
          <p:nvPr/>
        </p:nvGrpSpPr>
        <p:grpSpPr>
          <a:xfrm>
            <a:off x="1039093" y="743787"/>
            <a:ext cx="3452813" cy="3292475"/>
            <a:chOff x="1039093" y="743787"/>
            <a:chExt cx="3452813" cy="3292475"/>
          </a:xfrm>
        </p:grpSpPr>
        <p:sp>
          <p:nvSpPr>
            <p:cNvPr id="46" name="Freeform 52">
              <a:extLst>
                <a:ext uri="{FF2B5EF4-FFF2-40B4-BE49-F238E27FC236}">
                  <a16:creationId xmlns:a16="http://schemas.microsoft.com/office/drawing/2014/main" xmlns="" id="{BBB432FE-3DD4-42FD-B57B-52177EB6E467}"/>
                </a:ext>
              </a:extLst>
            </p:cNvPr>
            <p:cNvSpPr>
              <a:spLocks/>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4">
              <a:extLst>
                <a:ext uri="{FF2B5EF4-FFF2-40B4-BE49-F238E27FC236}">
                  <a16:creationId xmlns:a16="http://schemas.microsoft.com/office/drawing/2014/main" xmlns="" id="{7100CCB8-E643-48AC-A590-D2F3A6C3BA8D}"/>
                </a:ext>
              </a:extLst>
            </p:cNvPr>
            <p:cNvSpPr>
              <a:spLocks/>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
              <a:extLst>
                <a:ext uri="{FF2B5EF4-FFF2-40B4-BE49-F238E27FC236}">
                  <a16:creationId xmlns:a16="http://schemas.microsoft.com/office/drawing/2014/main" xmlns="" id="{6F725922-1C40-4565-8C67-6F0B6D517D57}"/>
                </a:ext>
              </a:extLst>
            </p:cNvPr>
            <p:cNvSpPr>
              <a:spLocks/>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3">
              <a:extLst>
                <a:ext uri="{FF2B5EF4-FFF2-40B4-BE49-F238E27FC236}">
                  <a16:creationId xmlns:a16="http://schemas.microsoft.com/office/drawing/2014/main" xmlns="" id="{09E69AF2-8C8B-4E01-86A5-13C841D5089A}"/>
                </a:ext>
              </a:extLst>
            </p:cNvPr>
            <p:cNvSpPr>
              <a:spLocks/>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4">
              <a:extLst>
                <a:ext uri="{FF2B5EF4-FFF2-40B4-BE49-F238E27FC236}">
                  <a16:creationId xmlns:a16="http://schemas.microsoft.com/office/drawing/2014/main" xmlns="" id="{F7FBA36E-0343-4A09-BF22-3F8D1D754960}"/>
                </a:ext>
              </a:extLst>
            </p:cNvPr>
            <p:cNvSpPr>
              <a:spLocks/>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Group 10">
            <a:extLst>
              <a:ext uri="{FF2B5EF4-FFF2-40B4-BE49-F238E27FC236}">
                <a16:creationId xmlns:a16="http://schemas.microsoft.com/office/drawing/2014/main" xmlns="" id="{11AFA60D-BC01-4E85-8254-10D930226A9A}"/>
              </a:ext>
            </a:extLst>
          </p:cNvPr>
          <p:cNvGrpSpPr/>
          <p:nvPr/>
        </p:nvGrpSpPr>
        <p:grpSpPr>
          <a:xfrm>
            <a:off x="4743640" y="1203598"/>
            <a:ext cx="3335865" cy="530914"/>
            <a:chOff x="6764723" y="1520469"/>
            <a:chExt cx="4447821" cy="707886"/>
          </a:xfrm>
        </p:grpSpPr>
        <p:sp>
          <p:nvSpPr>
            <p:cNvPr id="23" name="TextBox 11">
              <a:extLst>
                <a:ext uri="{FF2B5EF4-FFF2-40B4-BE49-F238E27FC236}">
                  <a16:creationId xmlns:a16="http://schemas.microsoft.com/office/drawing/2014/main" xmlns="" id="{89F98185-469F-4552-8764-91B05EB8C61E}"/>
                </a:ext>
              </a:extLst>
            </p:cNvPr>
            <p:cNvSpPr txBox="1"/>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dirty="0">
                  <a:solidFill>
                    <a:srgbClr val="006470"/>
                  </a:solidFill>
                  <a:latin typeface="Impact" panose="020B0806030902050204" pitchFamily="34" charset="0"/>
                </a:rPr>
                <a:t>01</a:t>
              </a:r>
            </a:p>
          </p:txBody>
        </p:sp>
        <p:sp>
          <p:nvSpPr>
            <p:cNvPr id="25" name="TextBox 13">
              <a:extLst>
                <a:ext uri="{FF2B5EF4-FFF2-40B4-BE49-F238E27FC236}">
                  <a16:creationId xmlns:a16="http://schemas.microsoft.com/office/drawing/2014/main" xmlns="" id="{7915CBCE-BEAE-4D0D-BDD9-9DB6FD0E05D3}"/>
                </a:ext>
              </a:extLst>
            </p:cNvPr>
            <p:cNvSpPr txBox="1"/>
            <p:nvPr/>
          </p:nvSpPr>
          <p:spPr>
            <a:xfrm>
              <a:off x="7218712" y="1592796"/>
              <a:ext cx="3993832" cy="425395"/>
            </a:xfrm>
            <a:prstGeom prst="rect">
              <a:avLst/>
            </a:prstGeom>
            <a:noFill/>
          </p:spPr>
          <p:txBody>
            <a:bodyPr wrap="none" lIns="360000" tIns="0" rIns="0" bIns="0" anchor="ctr" anchorCtr="0">
              <a:noAutofit/>
            </a:bodyPr>
            <a:lstStyle/>
            <a:p>
              <a:r>
                <a:rPr lang="zh-CN" altLang="en-US" sz="2000" b="1" dirty="0">
                  <a:solidFill>
                    <a:srgbClr val="006470"/>
                  </a:solidFill>
                </a:rPr>
                <a:t>小程序框架简介</a:t>
              </a:r>
            </a:p>
          </p:txBody>
        </p:sp>
      </p:grpSp>
      <p:grpSp>
        <p:nvGrpSpPr>
          <p:cNvPr id="28" name="Group 15">
            <a:extLst>
              <a:ext uri="{FF2B5EF4-FFF2-40B4-BE49-F238E27FC236}">
                <a16:creationId xmlns:a16="http://schemas.microsoft.com/office/drawing/2014/main" xmlns="" id="{2291E895-F83C-41D8-BBF4-7CBEE5762886}"/>
              </a:ext>
            </a:extLst>
          </p:cNvPr>
          <p:cNvGrpSpPr/>
          <p:nvPr/>
        </p:nvGrpSpPr>
        <p:grpSpPr>
          <a:xfrm>
            <a:off x="4743640" y="1870388"/>
            <a:ext cx="3335864" cy="555439"/>
            <a:chOff x="6733465" y="2494704"/>
            <a:chExt cx="4447819" cy="740586"/>
          </a:xfrm>
        </p:grpSpPr>
        <p:sp>
          <p:nvSpPr>
            <p:cNvPr id="29" name="TextBox 16">
              <a:extLst>
                <a:ext uri="{FF2B5EF4-FFF2-40B4-BE49-F238E27FC236}">
                  <a16:creationId xmlns:a16="http://schemas.microsoft.com/office/drawing/2014/main" xmlns="" id="{F82CF11D-DAE8-42E5-925B-D707BB9B75F2}"/>
                </a:ext>
              </a:extLst>
            </p:cNvPr>
            <p:cNvSpPr txBox="1"/>
            <p:nvPr/>
          </p:nvSpPr>
          <p:spPr>
            <a:xfrm>
              <a:off x="6733465" y="2527404"/>
              <a:ext cx="718466" cy="707886"/>
            </a:xfrm>
            <a:prstGeom prst="rect">
              <a:avLst/>
            </a:prstGeom>
            <a:noFill/>
          </p:spPr>
          <p:txBody>
            <a:bodyPr wrap="none" anchor="ctr">
              <a:normAutofit fontScale="85000" lnSpcReduction="20000"/>
            </a:bodyPr>
            <a:lstStyle/>
            <a:p>
              <a:pPr algn="ctr"/>
              <a:r>
                <a:rPr lang="en-US" altLang="zh-CN" sz="4000">
                  <a:solidFill>
                    <a:srgbClr val="49BAAF"/>
                  </a:solidFill>
                  <a:latin typeface="Impact" panose="020B0806030902050204" pitchFamily="34" charset="0"/>
                </a:rPr>
                <a:t>02</a:t>
              </a:r>
            </a:p>
          </p:txBody>
        </p:sp>
        <p:sp>
          <p:nvSpPr>
            <p:cNvPr id="31" name="TextBox 18">
              <a:extLst>
                <a:ext uri="{FF2B5EF4-FFF2-40B4-BE49-F238E27FC236}">
                  <a16:creationId xmlns:a16="http://schemas.microsoft.com/office/drawing/2014/main" xmlns="" id="{47AC5478-975B-48F4-B6C6-5D4C53D7347D}"/>
                </a:ext>
              </a:extLst>
            </p:cNvPr>
            <p:cNvSpPr txBox="1"/>
            <p:nvPr/>
          </p:nvSpPr>
          <p:spPr>
            <a:xfrm>
              <a:off x="7218712" y="2494704"/>
              <a:ext cx="3962572" cy="565222"/>
            </a:xfrm>
            <a:prstGeom prst="rect">
              <a:avLst/>
            </a:prstGeom>
            <a:noFill/>
          </p:spPr>
          <p:txBody>
            <a:bodyPr wrap="none" lIns="360000" tIns="0" rIns="0" bIns="0" anchor="ctr" anchorCtr="0">
              <a:noAutofit/>
            </a:bodyPr>
            <a:lstStyle/>
            <a:p>
              <a:r>
                <a:rPr lang="zh-CN" altLang="en-US" sz="2000" b="1" dirty="0">
                  <a:solidFill>
                    <a:srgbClr val="49BAAF"/>
                  </a:solidFill>
                </a:rPr>
                <a:t>逻辑层</a:t>
              </a:r>
            </a:p>
          </p:txBody>
        </p:sp>
      </p:grpSp>
      <p:grpSp>
        <p:nvGrpSpPr>
          <p:cNvPr id="33" name="Group 20">
            <a:extLst>
              <a:ext uri="{FF2B5EF4-FFF2-40B4-BE49-F238E27FC236}">
                <a16:creationId xmlns:a16="http://schemas.microsoft.com/office/drawing/2014/main" xmlns="" id="{C8735637-61A2-4F64-B785-74684ED6FA7B}"/>
              </a:ext>
            </a:extLst>
          </p:cNvPr>
          <p:cNvGrpSpPr/>
          <p:nvPr/>
        </p:nvGrpSpPr>
        <p:grpSpPr>
          <a:xfrm>
            <a:off x="4743642" y="2561703"/>
            <a:ext cx="3335863" cy="530914"/>
            <a:chOff x="6726251" y="3534339"/>
            <a:chExt cx="4447817" cy="707886"/>
          </a:xfrm>
        </p:grpSpPr>
        <p:sp>
          <p:nvSpPr>
            <p:cNvPr id="34" name="TextBox 21">
              <a:extLst>
                <a:ext uri="{FF2B5EF4-FFF2-40B4-BE49-F238E27FC236}">
                  <a16:creationId xmlns:a16="http://schemas.microsoft.com/office/drawing/2014/main" xmlns="" id="{C9872892-9654-4C02-B261-CD3B7756CD01}"/>
                </a:ext>
              </a:extLst>
            </p:cNvPr>
            <p:cNvSpPr txBox="1"/>
            <p:nvPr/>
          </p:nvSpPr>
          <p:spPr>
            <a:xfrm>
              <a:off x="6726251" y="3534339"/>
              <a:ext cx="732893" cy="707886"/>
            </a:xfrm>
            <a:prstGeom prst="rect">
              <a:avLst/>
            </a:prstGeom>
            <a:noFill/>
          </p:spPr>
          <p:txBody>
            <a:bodyPr wrap="none" anchor="ctr">
              <a:normAutofit fontScale="85000" lnSpcReduction="20000"/>
            </a:bodyPr>
            <a:lstStyle/>
            <a:p>
              <a:pPr algn="ctr"/>
              <a:r>
                <a:rPr lang="en-US" altLang="zh-CN" sz="4000" dirty="0">
                  <a:solidFill>
                    <a:srgbClr val="006470"/>
                  </a:solidFill>
                  <a:latin typeface="Impact" panose="020B0806030902050204" pitchFamily="34" charset="0"/>
                </a:rPr>
                <a:t>03</a:t>
              </a:r>
            </a:p>
          </p:txBody>
        </p:sp>
        <p:sp>
          <p:nvSpPr>
            <p:cNvPr id="36" name="TextBox 23">
              <a:extLst>
                <a:ext uri="{FF2B5EF4-FFF2-40B4-BE49-F238E27FC236}">
                  <a16:creationId xmlns:a16="http://schemas.microsoft.com/office/drawing/2014/main" xmlns="" id="{BFF4B94E-04C2-48C8-A0D2-20094B61EA7C}"/>
                </a:ext>
              </a:extLst>
            </p:cNvPr>
            <p:cNvSpPr txBox="1"/>
            <p:nvPr/>
          </p:nvSpPr>
          <p:spPr>
            <a:xfrm>
              <a:off x="7218712" y="3534339"/>
              <a:ext cx="3955356" cy="532522"/>
            </a:xfrm>
            <a:prstGeom prst="rect">
              <a:avLst/>
            </a:prstGeom>
            <a:noFill/>
          </p:spPr>
          <p:txBody>
            <a:bodyPr wrap="none" lIns="360000" tIns="0" rIns="0" bIns="0" anchor="ctr" anchorCtr="0">
              <a:normAutofit/>
            </a:bodyPr>
            <a:lstStyle/>
            <a:p>
              <a:r>
                <a:rPr lang="zh-CN" altLang="en-US" sz="2000" b="1" dirty="0">
                  <a:solidFill>
                    <a:srgbClr val="006470"/>
                  </a:solidFill>
                </a:rPr>
                <a:t>视图层</a:t>
              </a:r>
            </a:p>
          </p:txBody>
        </p:sp>
      </p:grpSp>
      <p:grpSp>
        <p:nvGrpSpPr>
          <p:cNvPr id="38" name="Group 25">
            <a:extLst>
              <a:ext uri="{FF2B5EF4-FFF2-40B4-BE49-F238E27FC236}">
                <a16:creationId xmlns:a16="http://schemas.microsoft.com/office/drawing/2014/main" xmlns="" id="{4EEC79ED-3F5D-44D7-B497-B1FA6DA894CE}"/>
              </a:ext>
            </a:extLst>
          </p:cNvPr>
          <p:cNvGrpSpPr/>
          <p:nvPr/>
        </p:nvGrpSpPr>
        <p:grpSpPr>
          <a:xfrm>
            <a:off x="4744243" y="3201372"/>
            <a:ext cx="3335261" cy="530915"/>
            <a:chOff x="6734266" y="4541273"/>
            <a:chExt cx="4447014" cy="707887"/>
          </a:xfrm>
        </p:grpSpPr>
        <p:sp>
          <p:nvSpPr>
            <p:cNvPr id="39" name="TextBox 26">
              <a:extLst>
                <a:ext uri="{FF2B5EF4-FFF2-40B4-BE49-F238E27FC236}">
                  <a16:creationId xmlns:a16="http://schemas.microsoft.com/office/drawing/2014/main" xmlns="" id="{F72AED1A-ABA2-498E-84CC-1474E7F6C301}"/>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a:solidFill>
                    <a:srgbClr val="49BAAF"/>
                  </a:solidFill>
                  <a:latin typeface="Impact" panose="020B0806030902050204" pitchFamily="34" charset="0"/>
                </a:rPr>
                <a:t>04</a:t>
              </a:r>
            </a:p>
          </p:txBody>
        </p:sp>
        <p:sp>
          <p:nvSpPr>
            <p:cNvPr id="41" name="TextBox 28">
              <a:extLst>
                <a:ext uri="{FF2B5EF4-FFF2-40B4-BE49-F238E27FC236}">
                  <a16:creationId xmlns:a16="http://schemas.microsoft.com/office/drawing/2014/main" xmlns="" id="{58FD071D-B87D-4EB4-9436-88449C9B853A}"/>
                </a:ext>
              </a:extLst>
            </p:cNvPr>
            <p:cNvSpPr txBox="1"/>
            <p:nvPr/>
          </p:nvSpPr>
          <p:spPr>
            <a:xfrm>
              <a:off x="7218713" y="4541273"/>
              <a:ext cx="3962567" cy="528990"/>
            </a:xfrm>
            <a:prstGeom prst="rect">
              <a:avLst/>
            </a:prstGeom>
            <a:noFill/>
          </p:spPr>
          <p:txBody>
            <a:bodyPr wrap="none" lIns="360000" tIns="0" rIns="0" bIns="0" anchor="ctr" anchorCtr="0">
              <a:normAutofit/>
            </a:bodyPr>
            <a:lstStyle/>
            <a:p>
              <a:r>
                <a:rPr lang="zh-CN" altLang="en-US" sz="2000" b="1" dirty="0">
                  <a:solidFill>
                    <a:srgbClr val="49BAAF"/>
                  </a:solidFill>
                </a:rPr>
                <a:t>组件</a:t>
              </a:r>
            </a:p>
          </p:txBody>
        </p:sp>
      </p:grpSp>
      <p:grpSp>
        <p:nvGrpSpPr>
          <p:cNvPr id="43" name="组合 42">
            <a:extLst>
              <a:ext uri="{FF2B5EF4-FFF2-40B4-BE49-F238E27FC236}">
                <a16:creationId xmlns:a16="http://schemas.microsoft.com/office/drawing/2014/main" xmlns="" id="{42148F50-8EB9-4D0B-BCDA-792820FCA5C7}"/>
              </a:ext>
            </a:extLst>
          </p:cNvPr>
          <p:cNvGrpSpPr/>
          <p:nvPr/>
        </p:nvGrpSpPr>
        <p:grpSpPr>
          <a:xfrm>
            <a:off x="2000760" y="2029213"/>
            <a:ext cx="1362791" cy="841039"/>
            <a:chOff x="3896925" y="821617"/>
            <a:chExt cx="1362791" cy="841039"/>
          </a:xfrm>
        </p:grpSpPr>
        <p:sp>
          <p:nvSpPr>
            <p:cNvPr id="44" name="TextBox 7">
              <a:extLst>
                <a:ext uri="{FF2B5EF4-FFF2-40B4-BE49-F238E27FC236}">
                  <a16:creationId xmlns:a16="http://schemas.microsoft.com/office/drawing/2014/main" xmlns="" id="{B5344690-EA46-4279-8869-1E0875E05AFA}"/>
                </a:ext>
              </a:extLst>
            </p:cNvPr>
            <p:cNvSpPr txBox="1"/>
            <p:nvPr/>
          </p:nvSpPr>
          <p:spPr>
            <a:xfrm>
              <a:off x="3896925" y="1278093"/>
              <a:ext cx="1350150" cy="384563"/>
            </a:xfrm>
            <a:prstGeom prst="rect">
              <a:avLst/>
            </a:prstGeom>
            <a:noFill/>
          </p:spPr>
          <p:txBody>
            <a:bodyPr wrap="square" lIns="0" tIns="0" rIns="0" bIns="0" anchor="b" anchorCtr="0">
              <a:normAutofit/>
            </a:bodyPr>
            <a:lstStyle/>
            <a:p>
              <a:pPr algn="ct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Contents</a:t>
              </a:r>
            </a:p>
          </p:txBody>
        </p:sp>
        <p:sp>
          <p:nvSpPr>
            <p:cNvPr id="45" name="Rectangle 9">
              <a:extLst>
                <a:ext uri="{FF2B5EF4-FFF2-40B4-BE49-F238E27FC236}">
                  <a16:creationId xmlns:a16="http://schemas.microsoft.com/office/drawing/2014/main" xmlns="" id="{C231FF43-A215-43DC-8A7F-4BD0E9251E8C}"/>
                </a:ext>
              </a:extLst>
            </p:cNvPr>
            <p:cNvSpPr/>
            <p:nvPr/>
          </p:nvSpPr>
          <p:spPr>
            <a:xfrm>
              <a:off x="3909566" y="821617"/>
              <a:ext cx="1350150" cy="692498"/>
            </a:xfrm>
            <a:prstGeom prst="rect">
              <a:avLst/>
            </a:prstGeom>
          </p:spPr>
          <p:txBody>
            <a:bodyPr wrap="square">
              <a:normAutofit lnSpcReduction="10000"/>
            </a:bodyPr>
            <a:lstStyle/>
            <a:p>
              <a:pPr algn="ctr"/>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目录</a:t>
              </a:r>
            </a:p>
          </p:txBody>
        </p:sp>
      </p:grpSp>
    </p:spTree>
    <p:extLst>
      <p:ext uri="{BB962C8B-B14F-4D97-AF65-F5344CB8AC3E}">
        <p14:creationId xmlns:p14="http://schemas.microsoft.com/office/powerpoint/2010/main" val="42097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104456"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组件事件处理函数</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611560" y="710164"/>
            <a:ext cx="8208912" cy="1023742"/>
          </a:xfrm>
          <a:prstGeom prst="rect">
            <a:avLst/>
          </a:prstGeom>
          <a:noFill/>
        </p:spPr>
        <p:txBody>
          <a:bodyPr wrap="square" rtlCol="0">
            <a:spAutoFit/>
          </a:bodyPr>
          <a:lstStyle/>
          <a:p>
            <a:pPr>
              <a:lnSpc>
                <a:spcPct val="150000"/>
              </a:lnSpc>
            </a:pPr>
            <a:r>
              <a:rPr lang="en" altLang="zh-CN" sz="1400" dirty="0"/>
              <a:t>Page()</a:t>
            </a:r>
            <a:r>
              <a:rPr lang="zh-CN" altLang="en-US" sz="1400" dirty="0"/>
              <a:t>函数中还可以定义组件事件处理函数，在</a:t>
            </a:r>
            <a:r>
              <a:rPr lang="en" altLang="zh-CN" sz="1400" dirty="0"/>
              <a:t>WXML</a:t>
            </a:r>
            <a:r>
              <a:rPr lang="zh-CN" altLang="en-US" sz="1400" dirty="0"/>
              <a:t>页面的组件上添加事件绑定，当事件被触发时就会主动执行</a:t>
            </a:r>
            <a:r>
              <a:rPr lang="en" altLang="zh-CN" sz="1400" dirty="0"/>
              <a:t>Page()</a:t>
            </a:r>
            <a:r>
              <a:rPr lang="zh-CN" altLang="en-US" sz="1400" dirty="0"/>
              <a:t>中对应的事件处理函数。</a:t>
            </a:r>
          </a:p>
          <a:p>
            <a:pPr marL="342900" indent="-342900">
              <a:lnSpc>
                <a:spcPct val="150000"/>
              </a:lnSpc>
              <a:buFont typeface="Wingdings" pitchFamily="2" charset="2"/>
              <a:buChar char="Ø"/>
            </a:pPr>
            <a:endParaRPr lang="zh-CN" altLang="zh-CN" sz="1400" dirty="0"/>
          </a:p>
        </p:txBody>
      </p:sp>
      <p:sp>
        <p:nvSpPr>
          <p:cNvPr id="4" name="文本框 3">
            <a:extLst>
              <a:ext uri="{FF2B5EF4-FFF2-40B4-BE49-F238E27FC236}">
                <a16:creationId xmlns:a16="http://schemas.microsoft.com/office/drawing/2014/main" xmlns="" id="{A46CC0FE-9752-6647-8112-0005A3C23191}"/>
              </a:ext>
            </a:extLst>
          </p:cNvPr>
          <p:cNvSpPr txBox="1"/>
          <p:nvPr/>
        </p:nvSpPr>
        <p:spPr>
          <a:xfrm>
            <a:off x="611560" y="1563638"/>
            <a:ext cx="2016224" cy="3063211"/>
          </a:xfrm>
          <a:prstGeom prst="rect">
            <a:avLst/>
          </a:prstGeom>
          <a:noFill/>
        </p:spPr>
        <p:txBody>
          <a:bodyPr wrap="square" rtlCol="0">
            <a:spAutoFit/>
          </a:bodyPr>
          <a:lstStyle/>
          <a:p>
            <a:pPr>
              <a:lnSpc>
                <a:spcPct val="150000"/>
              </a:lnSpc>
            </a:pPr>
            <a:r>
              <a:rPr lang="zh-CN" altLang="en-US" sz="1200" dirty="0"/>
              <a:t>右图示例中，</a:t>
            </a:r>
            <a:r>
              <a:rPr lang="en-US" altLang="zh-CN" sz="1200" dirty="0"/>
              <a:t>tap</a:t>
            </a:r>
            <a:r>
              <a:rPr lang="zh-CN" altLang="zh-CN" sz="1200" dirty="0"/>
              <a:t>就是点击事件，使用</a:t>
            </a:r>
            <a:r>
              <a:rPr lang="en-US" altLang="zh-CN" sz="1200" dirty="0" err="1"/>
              <a:t>bindtap</a:t>
            </a:r>
            <a:r>
              <a:rPr lang="zh-CN" altLang="zh-CN" sz="1200" dirty="0"/>
              <a:t>属性在</a:t>
            </a:r>
            <a:r>
              <a:rPr lang="en-US" altLang="zh-CN" sz="1200" dirty="0" err="1"/>
              <a:t>index.wxml</a:t>
            </a:r>
            <a:r>
              <a:rPr lang="zh-CN" altLang="en-US" sz="1200" dirty="0"/>
              <a:t>页面中的</a:t>
            </a:r>
            <a:r>
              <a:rPr lang="en-US" altLang="zh-CN" sz="1200" dirty="0"/>
              <a:t>&lt;view&gt;</a:t>
            </a:r>
            <a:r>
              <a:rPr lang="zh-CN" altLang="zh-CN" sz="1200" dirty="0"/>
              <a:t>组件上绑定</a:t>
            </a:r>
            <a:r>
              <a:rPr lang="zh-CN" altLang="en-US" sz="1200" dirty="0"/>
              <a:t>了</a:t>
            </a:r>
            <a:r>
              <a:rPr lang="en-US" altLang="zh-CN" sz="1200" dirty="0" err="1"/>
              <a:t>viewTap</a:t>
            </a:r>
            <a:r>
              <a:rPr lang="zh-CN" altLang="en-US" sz="1200" dirty="0"/>
              <a:t>函数，点击该组件时就会触发 </a:t>
            </a:r>
            <a:r>
              <a:rPr lang="en-US" altLang="zh-CN" sz="1200" dirty="0" err="1"/>
              <a:t>viewTap</a:t>
            </a:r>
            <a:r>
              <a:rPr lang="zh-CN" altLang="en-US" sz="1200" dirty="0"/>
              <a:t>函数，在控制台里打印“</a:t>
            </a:r>
            <a:r>
              <a:rPr lang="en-US" altLang="zh-CN" sz="1200" dirty="0"/>
              <a:t>view</a:t>
            </a:r>
            <a:r>
              <a:rPr lang="zh-CN" altLang="en-US" sz="1200" dirty="0"/>
              <a:t> </a:t>
            </a:r>
            <a:r>
              <a:rPr lang="en-US" altLang="zh-CN" sz="1200" dirty="0"/>
              <a:t>tap</a:t>
            </a:r>
            <a:r>
              <a:rPr lang="zh-CN" altLang="en-US" sz="1200" dirty="0"/>
              <a:t>”字符串</a:t>
            </a:r>
            <a:endParaRPr lang="en-US" altLang="zh-CN" sz="1200" dirty="0"/>
          </a:p>
          <a:p>
            <a:pPr>
              <a:lnSpc>
                <a:spcPct val="150000"/>
              </a:lnSpc>
            </a:pPr>
            <a:endParaRPr lang="en-US" altLang="zh-CN" sz="1200" dirty="0"/>
          </a:p>
          <a:p>
            <a:pPr>
              <a:lnSpc>
                <a:spcPct val="150000"/>
              </a:lnSpc>
            </a:pPr>
            <a:r>
              <a:rPr lang="zh-CN" altLang="en-US" sz="1100" dirty="0">
                <a:solidFill>
                  <a:srgbClr val="006470"/>
                </a:solidFill>
              </a:rPr>
              <a:t>除了</a:t>
            </a:r>
            <a:r>
              <a:rPr lang="en-US" altLang="zh-CN" sz="1100" dirty="0" err="1">
                <a:solidFill>
                  <a:srgbClr val="006470"/>
                </a:solidFill>
              </a:rPr>
              <a:t>bindtap</a:t>
            </a:r>
            <a:r>
              <a:rPr lang="zh-CN" altLang="en-US" sz="1100" dirty="0">
                <a:solidFill>
                  <a:srgbClr val="006470"/>
                </a:solidFill>
              </a:rPr>
              <a:t>外还有很多事件函数，详见</a:t>
            </a:r>
            <a:r>
              <a:rPr lang="en-US" altLang="zh-CN" sz="1100" dirty="0">
                <a:solidFill>
                  <a:srgbClr val="006470"/>
                </a:solidFill>
              </a:rPr>
              <a:t>WXML</a:t>
            </a:r>
            <a:r>
              <a:rPr lang="zh-CN" altLang="en-US" sz="1100" dirty="0">
                <a:solidFill>
                  <a:srgbClr val="006470"/>
                </a:solidFill>
              </a:rPr>
              <a:t>部分</a:t>
            </a:r>
            <a:endParaRPr lang="zh-CN" altLang="zh-CN" sz="1100" dirty="0">
              <a:solidFill>
                <a:srgbClr val="006470"/>
              </a:solidFill>
            </a:endParaRPr>
          </a:p>
        </p:txBody>
      </p:sp>
      <p:pic>
        <p:nvPicPr>
          <p:cNvPr id="5" name="图片 4">
            <a:extLst>
              <a:ext uri="{FF2B5EF4-FFF2-40B4-BE49-F238E27FC236}">
                <a16:creationId xmlns:a16="http://schemas.microsoft.com/office/drawing/2014/main" xmlns="" id="{6807C7BD-1B5A-5D4B-B9FD-AA1C04652B75}"/>
              </a:ext>
            </a:extLst>
          </p:cNvPr>
          <p:cNvPicPr>
            <a:picLocks noChangeAspect="1"/>
          </p:cNvPicPr>
          <p:nvPr/>
        </p:nvPicPr>
        <p:blipFill>
          <a:blip r:embed="rId2"/>
          <a:stretch>
            <a:fillRect/>
          </a:stretch>
        </p:blipFill>
        <p:spPr>
          <a:xfrm>
            <a:off x="2656774" y="1635646"/>
            <a:ext cx="6128965" cy="2972034"/>
          </a:xfrm>
          <a:prstGeom prst="rect">
            <a:avLst/>
          </a:prstGeom>
        </p:spPr>
      </p:pic>
      <p:pic>
        <p:nvPicPr>
          <p:cNvPr id="6" name="图片 5">
            <a:extLst>
              <a:ext uri="{FF2B5EF4-FFF2-40B4-BE49-F238E27FC236}">
                <a16:creationId xmlns:a16="http://schemas.microsoft.com/office/drawing/2014/main" xmlns="" id="{74AAAF11-2EA1-9D42-A85A-FF25C2015A7F}"/>
              </a:ext>
            </a:extLst>
          </p:cNvPr>
          <p:cNvPicPr>
            <a:picLocks noChangeAspect="1"/>
          </p:cNvPicPr>
          <p:nvPr/>
        </p:nvPicPr>
        <p:blipFill>
          <a:blip r:embed="rId3"/>
          <a:stretch>
            <a:fillRect/>
          </a:stretch>
        </p:blipFill>
        <p:spPr>
          <a:xfrm>
            <a:off x="6598846" y="2627013"/>
            <a:ext cx="2186893" cy="938790"/>
          </a:xfrm>
          <a:prstGeom prst="rect">
            <a:avLst/>
          </a:prstGeom>
        </p:spPr>
      </p:pic>
    </p:spTree>
    <p:extLst>
      <p:ext uri="{BB962C8B-B14F-4D97-AF65-F5344CB8AC3E}">
        <p14:creationId xmlns:p14="http://schemas.microsoft.com/office/powerpoint/2010/main" val="21117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104456"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err="1">
                <a:solidFill>
                  <a:schemeClr val="tx1">
                    <a:lumMod val="65000"/>
                    <a:lumOff val="35000"/>
                  </a:schemeClr>
                </a:solidFill>
                <a:latin typeface="+mn-lt"/>
                <a:ea typeface="+mn-ea"/>
                <a:cs typeface="+mn-ea"/>
                <a:sym typeface="+mn-lt"/>
              </a:rPr>
              <a:t>Page.route</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377411"/>
          </a:xfrm>
          <a:prstGeom prst="rect">
            <a:avLst/>
          </a:prstGeom>
          <a:noFill/>
        </p:spPr>
        <p:txBody>
          <a:bodyPr wrap="square" rtlCol="0">
            <a:spAutoFit/>
          </a:bodyPr>
          <a:lstStyle/>
          <a:p>
            <a:pPr>
              <a:lnSpc>
                <a:spcPct val="150000"/>
              </a:lnSpc>
            </a:pPr>
            <a:r>
              <a:rPr lang="zh-CN" altLang="zh-CN" sz="1400" dirty="0"/>
              <a:t>在</a:t>
            </a:r>
            <a:r>
              <a:rPr lang="en-US" altLang="zh-CN" sz="1400" dirty="0"/>
              <a:t>Page()</a:t>
            </a:r>
            <a:r>
              <a:rPr lang="zh-CN" altLang="zh-CN" sz="1400" dirty="0"/>
              <a:t>函数中，可以使用</a:t>
            </a:r>
            <a:r>
              <a:rPr lang="en-US" altLang="zh-CN" sz="1400" dirty="0" err="1"/>
              <a:t>this.route</a:t>
            </a:r>
            <a:r>
              <a:rPr lang="zh-CN" altLang="zh-CN" sz="1400" dirty="0"/>
              <a:t>查看当前页面的路径地址。</a:t>
            </a:r>
          </a:p>
        </p:txBody>
      </p:sp>
      <p:pic>
        <p:nvPicPr>
          <p:cNvPr id="3" name="图片 2">
            <a:extLst>
              <a:ext uri="{FF2B5EF4-FFF2-40B4-BE49-F238E27FC236}">
                <a16:creationId xmlns:a16="http://schemas.microsoft.com/office/drawing/2014/main" xmlns="" id="{7A535262-205E-744B-829F-980D1733E7FD}"/>
              </a:ext>
            </a:extLst>
          </p:cNvPr>
          <p:cNvPicPr>
            <a:picLocks noChangeAspect="1"/>
          </p:cNvPicPr>
          <p:nvPr/>
        </p:nvPicPr>
        <p:blipFill>
          <a:blip r:embed="rId2"/>
          <a:stretch>
            <a:fillRect/>
          </a:stretch>
        </p:blipFill>
        <p:spPr>
          <a:xfrm>
            <a:off x="4256953" y="1491630"/>
            <a:ext cx="4635596" cy="3291830"/>
          </a:xfrm>
          <a:prstGeom prst="rect">
            <a:avLst/>
          </a:prstGeom>
        </p:spPr>
      </p:pic>
      <p:sp>
        <p:nvSpPr>
          <p:cNvPr id="5" name="文本框 4">
            <a:extLst>
              <a:ext uri="{FF2B5EF4-FFF2-40B4-BE49-F238E27FC236}">
                <a16:creationId xmlns:a16="http://schemas.microsoft.com/office/drawing/2014/main" xmlns="" id="{95C1F4B0-E444-C446-8ED4-AF1E6BA9A88B}"/>
              </a:ext>
            </a:extLst>
          </p:cNvPr>
          <p:cNvSpPr txBox="1"/>
          <p:nvPr/>
        </p:nvSpPr>
        <p:spPr>
          <a:xfrm>
            <a:off x="584545" y="1491630"/>
            <a:ext cx="3384376" cy="167007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400" dirty="0"/>
              <a:t>Page({</a:t>
            </a:r>
            <a:endParaRPr lang="zh-CN" altLang="zh-CN" sz="1400" dirty="0"/>
          </a:p>
          <a:p>
            <a:pPr marL="342900" lvl="0" indent="-342900" algn="just">
              <a:lnSpc>
                <a:spcPct val="150000"/>
              </a:lnSpc>
              <a:buFont typeface="+mj-lt"/>
              <a:buAutoNum type="arabicPeriod"/>
            </a:pPr>
            <a:r>
              <a:rPr lang="en-US" altLang="zh-CN" sz="1400" dirty="0"/>
              <a:t>  </a:t>
            </a:r>
            <a:r>
              <a:rPr lang="en-US" altLang="zh-CN" sz="1400" dirty="0" err="1"/>
              <a:t>onShow</a:t>
            </a:r>
            <a:r>
              <a:rPr lang="en-US" altLang="zh-CN" sz="1400" dirty="0"/>
              <a:t>: function() {</a:t>
            </a:r>
            <a:endParaRPr lang="zh-CN" altLang="zh-CN" sz="1400" dirty="0"/>
          </a:p>
          <a:p>
            <a:pPr marL="342900" lvl="0" indent="-342900" algn="just">
              <a:lnSpc>
                <a:spcPct val="150000"/>
              </a:lnSpc>
              <a:buFont typeface="+mj-lt"/>
              <a:buAutoNum type="arabicPeriod"/>
            </a:pPr>
            <a:r>
              <a:rPr lang="en-US" altLang="zh-CN" sz="1400" dirty="0"/>
              <a:t>    console.log(</a:t>
            </a:r>
            <a:r>
              <a:rPr lang="en-US" altLang="zh-CN" sz="1400" dirty="0" err="1"/>
              <a:t>this.route</a:t>
            </a:r>
            <a:r>
              <a:rPr lang="en-US" altLang="zh-CN" sz="1400" dirty="0"/>
              <a:t>)</a:t>
            </a:r>
            <a:endParaRPr lang="zh-CN" altLang="zh-CN" sz="1400" dirty="0"/>
          </a:p>
          <a:p>
            <a:pPr marL="342900" lvl="0" indent="-342900" algn="just">
              <a:lnSpc>
                <a:spcPct val="150000"/>
              </a:lnSpc>
              <a:buFont typeface="+mj-lt"/>
              <a:buAutoNum type="arabicPeriod"/>
            </a:pPr>
            <a:r>
              <a:rPr lang="en-US" altLang="zh-CN" sz="1400" dirty="0"/>
              <a:t>  }</a:t>
            </a:r>
            <a:endParaRPr lang="zh-CN" altLang="zh-CN" sz="1400" dirty="0"/>
          </a:p>
          <a:p>
            <a:pPr marL="342900" indent="-342900" algn="just">
              <a:lnSpc>
                <a:spcPct val="150000"/>
              </a:lnSpc>
              <a:buFont typeface="+mj-lt"/>
              <a:buAutoNum type="arabicPeriod"/>
            </a:pPr>
            <a:r>
              <a:rPr lang="en-US" altLang="zh-CN" sz="1400" dirty="0"/>
              <a:t>})</a:t>
            </a:r>
            <a:endParaRPr lang="zh-CN" altLang="zh-CN" sz="1400" dirty="0"/>
          </a:p>
        </p:txBody>
      </p:sp>
    </p:spTree>
    <p:extLst>
      <p:ext uri="{BB962C8B-B14F-4D97-AF65-F5344CB8AC3E}">
        <p14:creationId xmlns:p14="http://schemas.microsoft.com/office/powerpoint/2010/main" val="32939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US" altLang="zh-CN" sz="1800" dirty="0">
              <a:solidFill>
                <a:schemeClr val="tx1">
                  <a:lumMod val="65000"/>
                  <a:lumOff val="35000"/>
                </a:schemeClr>
              </a:solidFill>
              <a:latin typeface="+mn-lt"/>
              <a:ea typeface="+mn-ea"/>
              <a:cs typeface="+mn-ea"/>
              <a:sym typeface="+mn-lt"/>
            </a:endParaRPr>
          </a:p>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err="1">
                <a:solidFill>
                  <a:schemeClr val="tx1">
                    <a:lumMod val="65000"/>
                    <a:lumOff val="35000"/>
                  </a:schemeClr>
                </a:solidFill>
                <a:latin typeface="+mn-lt"/>
                <a:ea typeface="+mn-ea"/>
                <a:cs typeface="+mn-ea"/>
                <a:sym typeface="+mn-lt"/>
              </a:rPr>
              <a:t>Page.prototype.setData</a:t>
            </a:r>
            <a:r>
              <a:rPr lang="en-US" altLang="zh-CN" sz="1800" dirty="0">
                <a:solidFill>
                  <a:schemeClr val="tx1">
                    <a:lumMod val="65000"/>
                    <a:lumOff val="35000"/>
                  </a:schemeClr>
                </a:solidFill>
                <a:latin typeface="+mn-lt"/>
                <a:ea typeface="+mn-ea"/>
                <a:cs typeface="+mn-ea"/>
                <a:sym typeface="+mn-lt"/>
              </a:rPr>
              <a:t>(Object data, Function callback)</a:t>
            </a:r>
            <a:br>
              <a:rPr lang="en-US" altLang="zh-CN" sz="1800" dirty="0">
                <a:solidFill>
                  <a:schemeClr val="tx1">
                    <a:lumMod val="65000"/>
                    <a:lumOff val="35000"/>
                  </a:schemeClr>
                </a:solidFill>
                <a:latin typeface="+mn-lt"/>
                <a:ea typeface="+mn-ea"/>
                <a:cs typeface="+mn-ea"/>
                <a:sym typeface="+mn-lt"/>
              </a:rPr>
            </a:b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700576"/>
          </a:xfrm>
          <a:prstGeom prst="rect">
            <a:avLst/>
          </a:prstGeom>
          <a:noFill/>
        </p:spPr>
        <p:txBody>
          <a:bodyPr wrap="square" rtlCol="0">
            <a:spAutoFit/>
          </a:bodyPr>
          <a:lstStyle/>
          <a:p>
            <a:pPr>
              <a:lnSpc>
                <a:spcPct val="150000"/>
              </a:lnSpc>
            </a:pPr>
            <a:r>
              <a:rPr lang="en" altLang="zh-CN" sz="1400" dirty="0" err="1"/>
              <a:t>setData</a:t>
            </a:r>
            <a:r>
              <a:rPr lang="en" altLang="zh-CN" sz="1400" dirty="0"/>
              <a:t> </a:t>
            </a:r>
            <a:r>
              <a:rPr lang="zh-CN" altLang="en-US" sz="1400" dirty="0"/>
              <a:t>函数用于将数据从逻辑层发送到视图层（异步），同时改变对应的 </a:t>
            </a:r>
            <a:r>
              <a:rPr lang="en" altLang="zh-CN" sz="1400" dirty="0" err="1"/>
              <a:t>this.data</a:t>
            </a:r>
            <a:r>
              <a:rPr lang="en" altLang="zh-CN" sz="1400" dirty="0"/>
              <a:t> </a:t>
            </a:r>
            <a:r>
              <a:rPr lang="zh-CN" altLang="en-US" sz="1400" dirty="0"/>
              <a:t>的值（同步）。</a:t>
            </a:r>
            <a:endParaRPr lang="en-US" altLang="zh-CN" sz="1400" dirty="0"/>
          </a:p>
          <a:p>
            <a:pPr>
              <a:lnSpc>
                <a:spcPct val="150000"/>
              </a:lnSpc>
            </a:pPr>
            <a:r>
              <a:rPr lang="zh-CN" altLang="en-US" sz="1400" dirty="0"/>
              <a:t>参数说明：</a:t>
            </a:r>
            <a:endParaRPr lang="zh-CN" altLang="zh-CN" sz="1400" dirty="0"/>
          </a:p>
        </p:txBody>
      </p:sp>
      <p:graphicFrame>
        <p:nvGraphicFramePr>
          <p:cNvPr id="6" name="表格 5">
            <a:extLst>
              <a:ext uri="{FF2B5EF4-FFF2-40B4-BE49-F238E27FC236}">
                <a16:creationId xmlns:a16="http://schemas.microsoft.com/office/drawing/2014/main" xmlns="" id="{6D63975E-7557-BA4A-B8DF-93CC8F77BFC6}"/>
              </a:ext>
            </a:extLst>
          </p:cNvPr>
          <p:cNvGraphicFramePr>
            <a:graphicFrameLocks noGrp="1"/>
          </p:cNvGraphicFramePr>
          <p:nvPr>
            <p:extLst>
              <p:ext uri="{D42A27DB-BD31-4B8C-83A1-F6EECF244321}">
                <p14:modId xmlns:p14="http://schemas.microsoft.com/office/powerpoint/2010/main" val="1965745926"/>
              </p:ext>
            </p:extLst>
          </p:nvPr>
        </p:nvGraphicFramePr>
        <p:xfrm>
          <a:off x="539552" y="1565378"/>
          <a:ext cx="7376819" cy="1444563"/>
        </p:xfrm>
        <a:graphic>
          <a:graphicData uri="http://schemas.openxmlformats.org/drawingml/2006/table">
            <a:tbl>
              <a:tblPr firstRow="1" firstCol="1" bandRow="1">
                <a:tableStyleId>{B301B821-A1FF-4177-AEE7-76D212191A09}</a:tableStyleId>
              </a:tblPr>
              <a:tblGrid>
                <a:gridCol w="857849">
                  <a:extLst>
                    <a:ext uri="{9D8B030D-6E8A-4147-A177-3AD203B41FA5}">
                      <a16:colId xmlns:a16="http://schemas.microsoft.com/office/drawing/2014/main" xmlns="" val="20000"/>
                    </a:ext>
                  </a:extLst>
                </a:gridCol>
                <a:gridCol w="849338">
                  <a:extLst>
                    <a:ext uri="{9D8B030D-6E8A-4147-A177-3AD203B41FA5}">
                      <a16:colId xmlns:a16="http://schemas.microsoft.com/office/drawing/2014/main" xmlns="" val="20001"/>
                    </a:ext>
                  </a:extLst>
                </a:gridCol>
                <a:gridCol w="582963">
                  <a:extLst>
                    <a:ext uri="{9D8B030D-6E8A-4147-A177-3AD203B41FA5}">
                      <a16:colId xmlns:a16="http://schemas.microsoft.com/office/drawing/2014/main" xmlns="" val="20002"/>
                    </a:ext>
                  </a:extLst>
                </a:gridCol>
                <a:gridCol w="4116483">
                  <a:extLst>
                    <a:ext uri="{9D8B030D-6E8A-4147-A177-3AD203B41FA5}">
                      <a16:colId xmlns:a16="http://schemas.microsoft.com/office/drawing/2014/main" xmlns="" val="20003"/>
                    </a:ext>
                  </a:extLst>
                </a:gridCol>
                <a:gridCol w="970186">
                  <a:extLst>
                    <a:ext uri="{9D8B030D-6E8A-4147-A177-3AD203B41FA5}">
                      <a16:colId xmlns:a16="http://schemas.microsoft.com/office/drawing/2014/main" xmlns="" val="20004"/>
                    </a:ext>
                  </a:extLst>
                </a:gridCol>
              </a:tblGrid>
              <a:tr h="350693">
                <a:tc>
                  <a:txBody>
                    <a:bodyPr/>
                    <a:lstStyle/>
                    <a:p>
                      <a:pPr algn="l">
                        <a:lnSpc>
                          <a:spcPct val="150000"/>
                        </a:lnSpc>
                        <a:spcAft>
                          <a:spcPts val="0"/>
                        </a:spcAft>
                      </a:pPr>
                      <a:r>
                        <a:rPr lang="zh-CN" sz="1200" kern="0" dirty="0">
                          <a:effectLst/>
                        </a:rPr>
                        <a:t>字段</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类型</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必填</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dirty="0">
                          <a:effectLst/>
                        </a:rPr>
                        <a:t>描述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最低版本</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743177">
                <a:tc>
                  <a:txBody>
                    <a:bodyPr/>
                    <a:lstStyle/>
                    <a:p>
                      <a:pPr algn="l">
                        <a:lnSpc>
                          <a:spcPct val="150000"/>
                        </a:lnSpc>
                        <a:spcAft>
                          <a:spcPts val="0"/>
                        </a:spcAft>
                      </a:pPr>
                      <a:r>
                        <a:rPr lang="en-US" sz="1200" kern="0">
                          <a:effectLst/>
                        </a:rPr>
                        <a:t>data</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Object</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要更新的一个或多个数据，格式为</a:t>
                      </a:r>
                      <a:r>
                        <a:rPr lang="en-US" sz="1200" kern="0">
                          <a:effectLst/>
                        </a:rPr>
                        <a:t>{key1:value1,key2:value2,…keyN:valueN}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　</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50693">
                <a:tc>
                  <a:txBody>
                    <a:bodyPr/>
                    <a:lstStyle/>
                    <a:p>
                      <a:pPr algn="l">
                        <a:lnSpc>
                          <a:spcPct val="150000"/>
                        </a:lnSpc>
                        <a:spcAft>
                          <a:spcPts val="0"/>
                        </a:spcAft>
                      </a:pPr>
                      <a:r>
                        <a:rPr lang="en-US" sz="1200" kern="0">
                          <a:effectLst/>
                        </a:rPr>
                        <a:t>callback</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Function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200" kern="0">
                          <a:effectLst/>
                        </a:rPr>
                        <a:t>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a:effectLst/>
                        </a:rPr>
                        <a:t>setData</a:t>
                      </a:r>
                      <a:r>
                        <a:rPr lang="zh-CN" sz="1200" kern="0">
                          <a:effectLst/>
                        </a:rPr>
                        <a:t>引起的界面更新渲染完毕后的回调函数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200" kern="0" dirty="0">
                          <a:effectLst/>
                        </a:rPr>
                        <a:t>1.5.0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bl>
          </a:graphicData>
        </a:graphic>
      </p:graphicFrame>
      <p:sp>
        <p:nvSpPr>
          <p:cNvPr id="4" name="矩形 3">
            <a:extLst>
              <a:ext uri="{FF2B5EF4-FFF2-40B4-BE49-F238E27FC236}">
                <a16:creationId xmlns:a16="http://schemas.microsoft.com/office/drawing/2014/main" xmlns="" id="{444F89F6-FB08-A94D-85CB-391475404596}"/>
              </a:ext>
            </a:extLst>
          </p:cNvPr>
          <p:cNvSpPr/>
          <p:nvPr/>
        </p:nvSpPr>
        <p:spPr>
          <a:xfrm>
            <a:off x="539552" y="3130670"/>
            <a:ext cx="7704856" cy="1993238"/>
          </a:xfrm>
          <a:prstGeom prst="rect">
            <a:avLst/>
          </a:prstGeom>
        </p:spPr>
        <p:txBody>
          <a:bodyPr wrap="square">
            <a:spAutoFit/>
          </a:bodyPr>
          <a:lstStyle/>
          <a:p>
            <a:pPr>
              <a:lnSpc>
                <a:spcPct val="150000"/>
              </a:lnSpc>
            </a:pPr>
            <a:r>
              <a:rPr lang="zh-CN" altLang="en-US" sz="1400" dirty="0"/>
              <a:t>注意：</a:t>
            </a:r>
          </a:p>
          <a:p>
            <a:pPr marL="285750" indent="-285750">
              <a:lnSpc>
                <a:spcPct val="150000"/>
              </a:lnSpc>
              <a:buFont typeface="Arial" panose="020B0604020202020204" pitchFamily="34" charset="0"/>
              <a:buChar char="•"/>
            </a:pPr>
            <a:r>
              <a:rPr lang="zh-CN" altLang="en-US" sz="1400" dirty="0"/>
              <a:t>直接修改 </a:t>
            </a:r>
            <a:r>
              <a:rPr lang="en" altLang="zh-CN" sz="1400" dirty="0" err="1"/>
              <a:t>this.data</a:t>
            </a:r>
            <a:r>
              <a:rPr lang="en" altLang="zh-CN" sz="1400" dirty="0"/>
              <a:t> </a:t>
            </a:r>
            <a:r>
              <a:rPr lang="zh-CN" altLang="en-US" sz="1400" dirty="0"/>
              <a:t>而不调用 </a:t>
            </a:r>
            <a:r>
              <a:rPr lang="en" altLang="zh-CN" sz="1400" dirty="0" err="1"/>
              <a:t>this.setData</a:t>
            </a:r>
            <a:r>
              <a:rPr lang="en" altLang="zh-CN" sz="1400" dirty="0"/>
              <a:t> </a:t>
            </a:r>
            <a:r>
              <a:rPr lang="zh-CN" altLang="en-US" sz="1400" dirty="0"/>
              <a:t>是无法改变页面的状态的，还会造成数据不一致。</a:t>
            </a:r>
          </a:p>
          <a:p>
            <a:pPr marL="285750" indent="-285750">
              <a:lnSpc>
                <a:spcPct val="150000"/>
              </a:lnSpc>
              <a:buFont typeface="Arial" panose="020B0604020202020204" pitchFamily="34" charset="0"/>
              <a:buChar char="•"/>
            </a:pPr>
            <a:r>
              <a:rPr lang="zh-CN" altLang="en-US" sz="1400" dirty="0"/>
              <a:t>仅支持设置可 </a:t>
            </a:r>
            <a:r>
              <a:rPr lang="en" altLang="zh-CN" sz="1400" dirty="0"/>
              <a:t>JSON </a:t>
            </a:r>
            <a:r>
              <a:rPr lang="zh-CN" altLang="en-US" sz="1400" dirty="0"/>
              <a:t>化的数据。</a:t>
            </a:r>
          </a:p>
          <a:p>
            <a:pPr marL="285750" indent="-285750">
              <a:lnSpc>
                <a:spcPct val="150000"/>
              </a:lnSpc>
              <a:buFont typeface="Arial" panose="020B0604020202020204" pitchFamily="34" charset="0"/>
              <a:buChar char="•"/>
            </a:pPr>
            <a:r>
              <a:rPr lang="zh-CN" altLang="en-US" sz="1400" dirty="0"/>
              <a:t>单次设置的数据不能超过</a:t>
            </a:r>
            <a:r>
              <a:rPr lang="en-US" altLang="zh-CN" sz="1400" dirty="0"/>
              <a:t>1024</a:t>
            </a:r>
            <a:r>
              <a:rPr lang="en" altLang="zh-CN" sz="1400" dirty="0"/>
              <a:t>kB</a:t>
            </a:r>
            <a:r>
              <a:rPr lang="zh-CN" altLang="en" sz="1400" dirty="0"/>
              <a:t>，</a:t>
            </a:r>
            <a:r>
              <a:rPr lang="zh-CN" altLang="en-US" sz="1400" dirty="0"/>
              <a:t>请尽量避免一次设置过多的数据。</a:t>
            </a:r>
          </a:p>
          <a:p>
            <a:pPr marL="285750" indent="-285750">
              <a:lnSpc>
                <a:spcPct val="150000"/>
              </a:lnSpc>
              <a:buFont typeface="Arial" panose="020B0604020202020204" pitchFamily="34" charset="0"/>
              <a:buChar char="•"/>
            </a:pPr>
            <a:r>
              <a:rPr lang="zh-CN" altLang="en-US" sz="1400" dirty="0"/>
              <a:t>请不要把 </a:t>
            </a:r>
            <a:r>
              <a:rPr lang="en" altLang="zh-CN" sz="1400" dirty="0"/>
              <a:t>data </a:t>
            </a:r>
            <a:r>
              <a:rPr lang="zh-CN" altLang="en-US" sz="1400" dirty="0"/>
              <a:t>中任何一项的 </a:t>
            </a:r>
            <a:r>
              <a:rPr lang="en" altLang="zh-CN" sz="1400" dirty="0"/>
              <a:t>value </a:t>
            </a:r>
            <a:r>
              <a:rPr lang="zh-CN" altLang="en-US" sz="1400" dirty="0"/>
              <a:t>设为 </a:t>
            </a:r>
            <a:r>
              <a:rPr lang="en" altLang="zh-CN" sz="1400" dirty="0"/>
              <a:t>undefined </a:t>
            </a:r>
            <a:r>
              <a:rPr lang="zh-CN" altLang="en" sz="1400" dirty="0"/>
              <a:t>，</a:t>
            </a:r>
            <a:r>
              <a:rPr lang="zh-CN" altLang="en-US" sz="1400" dirty="0"/>
              <a:t>否则这一项将不被设置并可能遗留一些潜在问题。</a:t>
            </a:r>
            <a:endParaRPr lang="zh-CN" altLang="en-US" sz="2000" dirty="0"/>
          </a:p>
        </p:txBody>
      </p:sp>
    </p:spTree>
    <p:extLst>
      <p:ext uri="{BB962C8B-B14F-4D97-AF65-F5344CB8AC3E}">
        <p14:creationId xmlns:p14="http://schemas.microsoft.com/office/powerpoint/2010/main" val="133587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US" altLang="zh-CN" sz="1800" dirty="0">
              <a:solidFill>
                <a:schemeClr val="tx1">
                  <a:lumMod val="65000"/>
                  <a:lumOff val="35000"/>
                </a:schemeClr>
              </a:solidFill>
              <a:latin typeface="+mn-lt"/>
              <a:ea typeface="+mn-ea"/>
              <a:cs typeface="+mn-ea"/>
              <a:sym typeface="+mn-lt"/>
            </a:endParaRPr>
          </a:p>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err="1">
                <a:solidFill>
                  <a:schemeClr val="tx1">
                    <a:lumMod val="65000"/>
                    <a:lumOff val="35000"/>
                  </a:schemeClr>
                </a:solidFill>
                <a:latin typeface="+mn-lt"/>
                <a:ea typeface="+mn-ea"/>
                <a:cs typeface="+mn-ea"/>
                <a:sym typeface="+mn-lt"/>
              </a:rPr>
              <a:t>Page.prototype.setData</a:t>
            </a:r>
            <a:r>
              <a:rPr lang="en-US" altLang="zh-CN" sz="1800" dirty="0">
                <a:solidFill>
                  <a:schemeClr val="tx1">
                    <a:lumMod val="65000"/>
                    <a:lumOff val="35000"/>
                  </a:schemeClr>
                </a:solidFill>
                <a:latin typeface="+mn-lt"/>
                <a:ea typeface="+mn-ea"/>
                <a:cs typeface="+mn-ea"/>
                <a:sym typeface="+mn-lt"/>
              </a:rPr>
              <a:t>(Object data, Function callback)</a:t>
            </a:r>
            <a:br>
              <a:rPr lang="en-US" altLang="zh-CN" sz="1800" dirty="0">
                <a:solidFill>
                  <a:schemeClr val="tx1">
                    <a:lumMod val="65000"/>
                    <a:lumOff val="35000"/>
                  </a:schemeClr>
                </a:solidFill>
                <a:latin typeface="+mn-lt"/>
                <a:ea typeface="+mn-ea"/>
                <a:cs typeface="+mn-ea"/>
                <a:sym typeface="+mn-lt"/>
              </a:rPr>
            </a:br>
            <a:endParaRPr lang="en-GB" altLang="zh-CN" sz="1800" dirty="0">
              <a:solidFill>
                <a:schemeClr val="tx1">
                  <a:lumMod val="65000"/>
                  <a:lumOff val="35000"/>
                </a:schemeClr>
              </a:solidFill>
              <a:latin typeface="+mn-lt"/>
              <a:ea typeface="+mn-ea"/>
              <a:cs typeface="+mn-ea"/>
              <a:sym typeface="+mn-lt"/>
            </a:endParaRPr>
          </a:p>
        </p:txBody>
      </p:sp>
      <p:pic>
        <p:nvPicPr>
          <p:cNvPr id="8" name="图片 7">
            <a:extLst>
              <a:ext uri="{FF2B5EF4-FFF2-40B4-BE49-F238E27FC236}">
                <a16:creationId xmlns:a16="http://schemas.microsoft.com/office/drawing/2014/main" xmlns="" id="{92E22CF8-C5A6-2E49-8F8E-E739142D9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073" y="915566"/>
            <a:ext cx="2963220" cy="2661022"/>
          </a:xfrm>
          <a:prstGeom prst="rect">
            <a:avLst/>
          </a:prstGeom>
        </p:spPr>
      </p:pic>
      <p:sp>
        <p:nvSpPr>
          <p:cNvPr id="10" name="文本框 9">
            <a:extLst>
              <a:ext uri="{FF2B5EF4-FFF2-40B4-BE49-F238E27FC236}">
                <a16:creationId xmlns:a16="http://schemas.microsoft.com/office/drawing/2014/main" xmlns="" id="{568CFE3C-98DF-104D-A099-1BA66C64E719}"/>
              </a:ext>
            </a:extLst>
          </p:cNvPr>
          <p:cNvSpPr txBox="1"/>
          <p:nvPr/>
        </p:nvSpPr>
        <p:spPr>
          <a:xfrm>
            <a:off x="622489" y="915566"/>
            <a:ext cx="4176464" cy="2829685"/>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just">
              <a:lnSpc>
                <a:spcPct val="150000"/>
              </a:lnSpc>
              <a:buFont typeface="+mj-lt"/>
              <a:buAutoNum type="arabicPeriod"/>
            </a:pPr>
            <a:r>
              <a:rPr lang="en" altLang="zh-CN" sz="1200" dirty="0"/>
              <a:t>//</a:t>
            </a:r>
            <a:r>
              <a:rPr lang="en" altLang="zh-CN" sz="1200" dirty="0" err="1"/>
              <a:t>index.js</a:t>
            </a:r>
            <a:endParaRPr lang="en-US" altLang="zh-CN" sz="1000" dirty="0"/>
          </a:p>
          <a:p>
            <a:pPr marL="342900" lvl="0" indent="-342900" algn="just">
              <a:lnSpc>
                <a:spcPct val="150000"/>
              </a:lnSpc>
              <a:buFont typeface="+mj-lt"/>
              <a:buAutoNum type="arabicPeriod"/>
            </a:pPr>
            <a:r>
              <a:rPr lang="en-US" altLang="zh-CN" sz="1200" dirty="0"/>
              <a:t>Page({</a:t>
            </a:r>
            <a:endParaRPr lang="zh-CN" altLang="zh-CN" sz="1200" dirty="0"/>
          </a:p>
          <a:p>
            <a:pPr marL="342900" lvl="0" indent="-342900" algn="just">
              <a:lnSpc>
                <a:spcPct val="150000"/>
              </a:lnSpc>
              <a:buFont typeface="+mj-lt"/>
              <a:buAutoNum type="arabicPeriod"/>
            </a:pPr>
            <a:r>
              <a:rPr lang="en-US" altLang="zh-CN" sz="1200" dirty="0"/>
              <a:t>  data: {</a:t>
            </a:r>
          </a:p>
          <a:p>
            <a:pPr marL="342900" lvl="0" indent="-342900" algn="just">
              <a:lnSpc>
                <a:spcPct val="150000"/>
              </a:lnSpc>
              <a:buFont typeface="+mj-lt"/>
              <a:buAutoNum type="arabicPeriod"/>
            </a:pPr>
            <a:r>
              <a:rPr lang="zh-CN" altLang="en-US" sz="1200" dirty="0"/>
              <a:t>    </a:t>
            </a:r>
            <a:r>
              <a:rPr lang="en-US" altLang="zh-CN" sz="1200" dirty="0"/>
              <a:t>text: '</a:t>
            </a:r>
            <a:r>
              <a:rPr lang="en-US" altLang="zh-CN" sz="1200" dirty="0" err="1"/>
              <a:t>init</a:t>
            </a:r>
            <a:r>
              <a:rPr lang="en-US" altLang="zh-CN" sz="1200" dirty="0"/>
              <a:t> data‘,</a:t>
            </a:r>
          </a:p>
          <a:p>
            <a:pPr marL="342900" lvl="0" indent="-342900" algn="just">
              <a:lnSpc>
                <a:spcPct val="150000"/>
              </a:lnSpc>
              <a:buFont typeface="+mj-lt"/>
              <a:buAutoNum type="arabicPeriod"/>
            </a:pPr>
            <a:r>
              <a:rPr lang="zh-CN" altLang="en-US" sz="1200" dirty="0"/>
              <a:t>  </a:t>
            </a:r>
            <a:r>
              <a:rPr lang="en-US" altLang="zh-CN" sz="1200" dirty="0"/>
              <a:t>},</a:t>
            </a:r>
          </a:p>
          <a:p>
            <a:pPr marL="342900" lvl="0" indent="-342900" algn="just">
              <a:lnSpc>
                <a:spcPct val="150000"/>
              </a:lnSpc>
              <a:buFont typeface="+mj-lt"/>
              <a:buAutoNum type="arabicPeriod"/>
            </a:pPr>
            <a:r>
              <a:rPr lang="zh-CN" altLang="en-US" sz="1200" dirty="0"/>
              <a:t>  </a:t>
            </a:r>
            <a:r>
              <a:rPr lang="en-US" altLang="zh-CN" sz="1200" dirty="0" err="1"/>
              <a:t>changeText</a:t>
            </a:r>
            <a:r>
              <a:rPr lang="en-US" altLang="zh-CN" sz="1200" dirty="0"/>
              <a:t>: function () {</a:t>
            </a:r>
          </a:p>
          <a:p>
            <a:pPr marL="342900" lvl="0" indent="-342900" algn="just">
              <a:lnSpc>
                <a:spcPct val="150000"/>
              </a:lnSpc>
              <a:buFont typeface="+mj-lt"/>
              <a:buAutoNum type="arabicPeriod"/>
            </a:pPr>
            <a:r>
              <a:rPr lang="zh-CN" altLang="en-US" sz="1200" dirty="0"/>
              <a:t>    </a:t>
            </a:r>
            <a:r>
              <a:rPr lang="en-US" altLang="zh-CN" sz="1200" dirty="0" err="1"/>
              <a:t>this.setData</a:t>
            </a:r>
            <a:r>
              <a:rPr lang="en-US" altLang="zh-CN" sz="1200" dirty="0"/>
              <a:t>({</a:t>
            </a:r>
          </a:p>
          <a:p>
            <a:pPr marL="342900" lvl="0" indent="-342900" algn="just">
              <a:lnSpc>
                <a:spcPct val="150000"/>
              </a:lnSpc>
              <a:buFont typeface="+mj-lt"/>
              <a:buAutoNum type="arabicPeriod"/>
            </a:pPr>
            <a:r>
              <a:rPr lang="zh-CN" altLang="en-US" sz="1200" dirty="0"/>
              <a:t>      </a:t>
            </a:r>
            <a:r>
              <a:rPr lang="en-US" altLang="zh-CN" sz="1200" dirty="0"/>
              <a:t>text: 'changed data‘</a:t>
            </a:r>
          </a:p>
          <a:p>
            <a:pPr marL="342900" lvl="0" indent="-342900" algn="just">
              <a:lnSpc>
                <a:spcPct val="150000"/>
              </a:lnSpc>
              <a:buFont typeface="+mj-lt"/>
              <a:buAutoNum type="arabicPeriod"/>
            </a:pPr>
            <a:r>
              <a:rPr lang="zh-CN" altLang="en-US" sz="1200" dirty="0"/>
              <a:t>    </a:t>
            </a:r>
            <a:r>
              <a:rPr lang="en-US" altLang="zh-CN" sz="1200" dirty="0"/>
              <a:t>})</a:t>
            </a:r>
            <a:r>
              <a:rPr lang="zh-CN" altLang="en-US" sz="1200" dirty="0"/>
              <a:t> </a:t>
            </a:r>
            <a:r>
              <a:rPr lang="en-US" altLang="zh-CN" sz="1200" dirty="0"/>
              <a:t>}</a:t>
            </a:r>
          </a:p>
          <a:p>
            <a:pPr marL="342900" indent="-342900" algn="just">
              <a:lnSpc>
                <a:spcPct val="150000"/>
              </a:lnSpc>
              <a:buFont typeface="+mj-lt"/>
              <a:buAutoNum type="arabicPeriod"/>
            </a:pPr>
            <a:r>
              <a:rPr lang="en-US" altLang="zh-CN" sz="1200" dirty="0"/>
              <a:t>})</a:t>
            </a:r>
            <a:endParaRPr lang="zh-CN" altLang="zh-CN" sz="1200" dirty="0"/>
          </a:p>
        </p:txBody>
      </p:sp>
      <p:sp>
        <p:nvSpPr>
          <p:cNvPr id="11" name="文本框 10">
            <a:extLst>
              <a:ext uri="{FF2B5EF4-FFF2-40B4-BE49-F238E27FC236}">
                <a16:creationId xmlns:a16="http://schemas.microsoft.com/office/drawing/2014/main" xmlns="" id="{40EECC25-E605-9643-999C-4A70FE07A109}"/>
              </a:ext>
            </a:extLst>
          </p:cNvPr>
          <p:cNvSpPr txBox="1"/>
          <p:nvPr/>
        </p:nvSpPr>
        <p:spPr>
          <a:xfrm>
            <a:off x="622489" y="3887649"/>
            <a:ext cx="5365608" cy="89069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a:t>
            </a:r>
            <a:r>
              <a:rPr lang="en-US" altLang="zh-CN" sz="1200" dirty="0" err="1"/>
              <a:t>index.wxml</a:t>
            </a:r>
            <a:r>
              <a:rPr lang="en-US" altLang="zh-CN" sz="1200" dirty="0"/>
              <a:t>--&gt;</a:t>
            </a:r>
          </a:p>
          <a:p>
            <a:pPr marL="342900" lvl="0" indent="-342900" algn="just">
              <a:lnSpc>
                <a:spcPct val="150000"/>
              </a:lnSpc>
              <a:buFont typeface="+mj-lt"/>
              <a:buAutoNum type="arabicPeriod"/>
            </a:pPr>
            <a:r>
              <a:rPr lang="en-US" altLang="zh-CN" sz="1200" dirty="0"/>
              <a:t>&lt;view&gt;{{text}}&lt;/view&gt;</a:t>
            </a:r>
          </a:p>
          <a:p>
            <a:pPr marL="342900" lvl="0" indent="-342900" algn="just">
              <a:lnSpc>
                <a:spcPct val="150000"/>
              </a:lnSpc>
              <a:buFont typeface="+mj-lt"/>
              <a:buAutoNum type="arabicPeriod"/>
            </a:pPr>
            <a:r>
              <a:rPr lang="en-US" altLang="zh-CN" sz="1200" dirty="0"/>
              <a:t>&lt;button </a:t>
            </a:r>
            <a:r>
              <a:rPr lang="en-US" altLang="zh-CN" sz="1200" dirty="0" err="1"/>
              <a:t>bindtap</a:t>
            </a:r>
            <a:r>
              <a:rPr lang="en-US" altLang="zh-CN" sz="1200" dirty="0"/>
              <a:t>="</a:t>
            </a:r>
            <a:r>
              <a:rPr lang="en-US" altLang="zh-CN" sz="1200" dirty="0" err="1"/>
              <a:t>changeText</a:t>
            </a:r>
            <a:r>
              <a:rPr lang="en-US" altLang="zh-CN" sz="1200" dirty="0"/>
              <a:t>"&gt; Change normal data &lt;/button&gt;</a:t>
            </a:r>
          </a:p>
        </p:txBody>
      </p:sp>
    </p:spTree>
    <p:extLst>
      <p:ext uri="{BB962C8B-B14F-4D97-AF65-F5344CB8AC3E}">
        <p14:creationId xmlns:p14="http://schemas.microsoft.com/office/powerpoint/2010/main" val="39197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US" altLang="zh-CN" sz="1800" dirty="0">
              <a:solidFill>
                <a:schemeClr val="tx1">
                  <a:lumMod val="65000"/>
                  <a:lumOff val="35000"/>
                </a:schemeClr>
              </a:solidFill>
              <a:latin typeface="+mn-lt"/>
              <a:ea typeface="+mn-ea"/>
              <a:cs typeface="+mn-ea"/>
              <a:sym typeface="+mn-lt"/>
            </a:endParaRPr>
          </a:p>
          <a:p>
            <a:pPr algn="l"/>
            <a:r>
              <a:rPr lang="zh-CN" altLang="en-US" sz="1800" dirty="0">
                <a:solidFill>
                  <a:schemeClr val="tx1">
                    <a:lumMod val="65000"/>
                    <a:lumOff val="35000"/>
                  </a:schemeClr>
                </a:solidFill>
                <a:latin typeface="+mn-lt"/>
                <a:ea typeface="+mn-ea"/>
                <a:cs typeface="+mn-ea"/>
                <a:sym typeface="+mn-lt"/>
              </a:rPr>
              <a:t>注册页面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err="1">
                <a:solidFill>
                  <a:schemeClr val="tx1">
                    <a:lumMod val="65000"/>
                    <a:lumOff val="35000"/>
                  </a:schemeClr>
                </a:solidFill>
                <a:latin typeface="+mn-lt"/>
                <a:ea typeface="+mn-ea"/>
                <a:cs typeface="+mn-ea"/>
                <a:sym typeface="+mn-lt"/>
              </a:rPr>
              <a:t>Page.prototype.setData</a:t>
            </a:r>
            <a:r>
              <a:rPr lang="en-US" altLang="zh-CN" sz="1800" dirty="0">
                <a:solidFill>
                  <a:schemeClr val="tx1">
                    <a:lumMod val="65000"/>
                    <a:lumOff val="35000"/>
                  </a:schemeClr>
                </a:solidFill>
                <a:latin typeface="+mn-lt"/>
                <a:ea typeface="+mn-ea"/>
                <a:cs typeface="+mn-ea"/>
                <a:sym typeface="+mn-lt"/>
              </a:rPr>
              <a:t>(Object data, Function callback)</a:t>
            </a:r>
            <a:br>
              <a:rPr lang="en-US" altLang="zh-CN" sz="1800" dirty="0">
                <a:solidFill>
                  <a:schemeClr val="tx1">
                    <a:lumMod val="65000"/>
                    <a:lumOff val="35000"/>
                  </a:schemeClr>
                </a:solidFill>
                <a:latin typeface="+mn-lt"/>
                <a:ea typeface="+mn-ea"/>
                <a:cs typeface="+mn-ea"/>
                <a:sym typeface="+mn-lt"/>
              </a:rPr>
            </a:b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1346907"/>
          </a:xfrm>
          <a:prstGeom prst="rect">
            <a:avLst/>
          </a:prstGeom>
          <a:noFill/>
        </p:spPr>
        <p:txBody>
          <a:bodyPr wrap="square" rtlCol="0">
            <a:spAutoFit/>
          </a:bodyPr>
          <a:lstStyle/>
          <a:p>
            <a:pPr>
              <a:lnSpc>
                <a:spcPct val="150000"/>
              </a:lnSpc>
            </a:pPr>
            <a:r>
              <a:rPr lang="en-US" altLang="zh-CN" sz="1400" dirty="0" err="1"/>
              <a:t>setData</a:t>
            </a:r>
            <a:r>
              <a:rPr lang="en-US" altLang="zh-CN" sz="1400" dirty="0"/>
              <a:t>()</a:t>
            </a:r>
            <a:r>
              <a:rPr lang="zh-CN" altLang="zh-CN" sz="1400" dirty="0"/>
              <a:t>方法在使用时不是必须事先在</a:t>
            </a:r>
            <a:r>
              <a:rPr lang="en-US" altLang="zh-CN" sz="1400" dirty="0"/>
              <a:t>Page()</a:t>
            </a:r>
            <a:r>
              <a:rPr lang="zh-CN" altLang="zh-CN" sz="1400" dirty="0"/>
              <a:t>函数的</a:t>
            </a:r>
            <a:r>
              <a:rPr lang="en-US" altLang="zh-CN" sz="1400" dirty="0"/>
              <a:t>data</a:t>
            </a:r>
            <a:r>
              <a:rPr lang="zh-CN" altLang="zh-CN" sz="1400" dirty="0"/>
              <a:t>中定义初始值，可以在</a:t>
            </a:r>
            <a:r>
              <a:rPr lang="en-US" altLang="zh-CN" sz="1400" dirty="0"/>
              <a:t>data</a:t>
            </a:r>
            <a:r>
              <a:rPr lang="zh-CN" altLang="zh-CN" sz="1400" dirty="0"/>
              <a:t>数据空白的情况下直接用该方法设置一些新定义的变量。</a:t>
            </a:r>
          </a:p>
          <a:p>
            <a:pPr>
              <a:lnSpc>
                <a:spcPct val="150000"/>
              </a:lnSpc>
            </a:pPr>
            <a:r>
              <a:rPr lang="zh-CN" altLang="zh-CN" sz="1400" dirty="0"/>
              <a:t>如果想读取</a:t>
            </a:r>
            <a:r>
              <a:rPr lang="en-US" altLang="zh-CN" sz="1400" dirty="0"/>
              <a:t>data</a:t>
            </a:r>
            <a:r>
              <a:rPr lang="zh-CN" altLang="zh-CN" sz="1400" dirty="0"/>
              <a:t>中的数值，可以使用</a:t>
            </a:r>
            <a:r>
              <a:rPr lang="en-US" altLang="zh-CN" sz="1400" dirty="0" err="1"/>
              <a:t>this.data</a:t>
            </a:r>
            <a:r>
              <a:rPr lang="zh-CN" altLang="zh-CN" sz="1400" dirty="0"/>
              <a:t>的形式来获取。例如上述代码如果只是想获得当前</a:t>
            </a:r>
            <a:r>
              <a:rPr lang="en-US" altLang="zh-CN" sz="1400" dirty="0"/>
              <a:t>today</a:t>
            </a:r>
            <a:r>
              <a:rPr lang="zh-CN" altLang="zh-CN" sz="1400" dirty="0"/>
              <a:t>值，可以用</a:t>
            </a:r>
            <a:r>
              <a:rPr lang="en-US" altLang="zh-CN" sz="1400" dirty="0" err="1"/>
              <a:t>this.data.today</a:t>
            </a:r>
            <a:r>
              <a:rPr lang="zh-CN" altLang="zh-CN" sz="1400" dirty="0"/>
              <a:t>来表示。</a:t>
            </a:r>
          </a:p>
        </p:txBody>
      </p:sp>
    </p:spTree>
    <p:extLst>
      <p:ext uri="{BB962C8B-B14F-4D97-AF65-F5344CB8AC3E}">
        <p14:creationId xmlns:p14="http://schemas.microsoft.com/office/powerpoint/2010/main" val="17244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生命周期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小程序</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700576"/>
          </a:xfrm>
          <a:prstGeom prst="rect">
            <a:avLst/>
          </a:prstGeom>
          <a:noFill/>
        </p:spPr>
        <p:txBody>
          <a:bodyPr wrap="square" rtlCol="0">
            <a:spAutoFit/>
          </a:bodyPr>
          <a:lstStyle/>
          <a:p>
            <a:pPr>
              <a:lnSpc>
                <a:spcPct val="150000"/>
              </a:lnSpc>
            </a:pPr>
            <a:r>
              <a:rPr lang="zh-CN" altLang="zh-CN" sz="1400" dirty="0"/>
              <a:t>小程序应用与页面都有各自的生命周期函数，它们在使用过程中也会互相影响。</a:t>
            </a:r>
          </a:p>
          <a:p>
            <a:pPr>
              <a:lnSpc>
                <a:spcPct val="150000"/>
              </a:lnSpc>
            </a:pPr>
            <a:r>
              <a:rPr lang="zh-CN" altLang="zh-CN" sz="1400" dirty="0"/>
              <a:t>小程序的应用生命周期如图所示</a:t>
            </a:r>
            <a:r>
              <a:rPr lang="zh-CN" altLang="en-US" sz="1400" dirty="0"/>
              <a:t>：</a:t>
            </a:r>
            <a:endParaRPr lang="en-US" altLang="zh-CN" sz="1400" dirty="0"/>
          </a:p>
        </p:txBody>
      </p:sp>
      <p:pic>
        <p:nvPicPr>
          <p:cNvPr id="4" name="图片 1">
            <a:extLst>
              <a:ext uri="{FF2B5EF4-FFF2-40B4-BE49-F238E27FC236}">
                <a16:creationId xmlns:a16="http://schemas.microsoft.com/office/drawing/2014/main" xmlns="" id="{32717C60-CA9A-2040-B664-B128BF176C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5303" y="1634653"/>
            <a:ext cx="6693314" cy="17895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xmlns="" id="{B080E88D-0A9E-DB49-8E93-EB41E3EAB869}"/>
              </a:ext>
            </a:extLst>
          </p:cNvPr>
          <p:cNvSpPr txBox="1"/>
          <p:nvPr/>
        </p:nvSpPr>
        <p:spPr>
          <a:xfrm>
            <a:off x="611560" y="3579862"/>
            <a:ext cx="7200800" cy="1246495"/>
          </a:xfrm>
          <a:prstGeom prst="rect">
            <a:avLst/>
          </a:prstGeom>
          <a:noFill/>
        </p:spPr>
        <p:txBody>
          <a:bodyPr wrap="square" rtlCol="0">
            <a:spAutoFit/>
          </a:bodyPr>
          <a:lstStyle/>
          <a:p>
            <a:pPr>
              <a:lnSpc>
                <a:spcPct val="150000"/>
              </a:lnSpc>
            </a:pPr>
            <a:r>
              <a:rPr lang="zh-CN" altLang="zh-CN" sz="1400" dirty="0"/>
              <a:t>小程序在被打开时会首先触发</a:t>
            </a:r>
            <a:r>
              <a:rPr lang="en-US" altLang="zh-CN" sz="1400" dirty="0" err="1"/>
              <a:t>onLaunch</a:t>
            </a:r>
            <a:r>
              <a:rPr lang="zh-CN" altLang="zh-CN" sz="1400" dirty="0"/>
              <a:t>进行程序启动，完成后调用</a:t>
            </a:r>
            <a:r>
              <a:rPr lang="en-US" altLang="zh-CN" sz="1400" dirty="0" err="1"/>
              <a:t>onShow</a:t>
            </a:r>
            <a:r>
              <a:rPr lang="zh-CN" altLang="zh-CN" sz="1400" dirty="0"/>
              <a:t>准备展示页面，如果被切换进入后台会调用</a:t>
            </a:r>
            <a:r>
              <a:rPr lang="en-US" altLang="zh-CN" sz="1400" dirty="0" err="1"/>
              <a:t>onHide</a:t>
            </a:r>
            <a:r>
              <a:rPr lang="zh-CN" altLang="zh-CN" sz="1400" dirty="0"/>
              <a:t>，直到下次程序在销毁前重新被唤起，会再次调用</a:t>
            </a:r>
            <a:r>
              <a:rPr lang="en-US" altLang="zh-CN" sz="1400" dirty="0" err="1"/>
              <a:t>onShow</a:t>
            </a:r>
            <a:r>
              <a:rPr lang="zh-CN" altLang="zh-CN" sz="1400" dirty="0"/>
              <a:t>。</a:t>
            </a:r>
          </a:p>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45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生命周期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页面</a:t>
            </a:r>
            <a:endParaRPr lang="en-GB"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1346907"/>
          </a:xfrm>
          <a:prstGeom prst="rect">
            <a:avLst/>
          </a:prstGeom>
          <a:noFill/>
        </p:spPr>
        <p:txBody>
          <a:bodyPr wrap="square" rtlCol="0">
            <a:spAutoFit/>
          </a:bodyPr>
          <a:lstStyle/>
          <a:p>
            <a:pPr>
              <a:lnSpc>
                <a:spcPct val="150000"/>
              </a:lnSpc>
            </a:pPr>
            <a:r>
              <a:rPr lang="zh-CN" altLang="zh-CN" sz="1400" dirty="0"/>
              <a:t>当小程序应用生命周期调用完</a:t>
            </a:r>
            <a:r>
              <a:rPr lang="en-US" altLang="zh-CN" sz="1400" dirty="0" err="1"/>
              <a:t>onShow</a:t>
            </a:r>
            <a:r>
              <a:rPr lang="zh-CN" altLang="zh-CN" sz="1400" dirty="0"/>
              <a:t>以后就准备触发小程序页面生命周期。</a:t>
            </a:r>
            <a:endParaRPr lang="en-US" altLang="zh-CN" sz="1400" dirty="0"/>
          </a:p>
          <a:p>
            <a:pPr>
              <a:lnSpc>
                <a:spcPct val="150000"/>
              </a:lnSpc>
            </a:pPr>
            <a:r>
              <a:rPr lang="zh-CN" altLang="zh-CN" sz="1400" dirty="0"/>
              <a:t>页面初次打开会依次触发</a:t>
            </a:r>
            <a:r>
              <a:rPr lang="en-US" altLang="zh-CN" sz="1400" dirty="0" err="1"/>
              <a:t>onLoad</a:t>
            </a:r>
            <a:r>
              <a:rPr lang="en-US" altLang="zh-CN" sz="1400" dirty="0"/>
              <a:t>--&gt;</a:t>
            </a:r>
            <a:r>
              <a:rPr lang="en-US" altLang="zh-CN" sz="1400" dirty="0" err="1"/>
              <a:t>onShow</a:t>
            </a:r>
            <a:r>
              <a:rPr lang="en-US" altLang="zh-CN" sz="1400" dirty="0"/>
              <a:t>--&gt;</a:t>
            </a:r>
            <a:r>
              <a:rPr lang="en-US" altLang="zh-CN" sz="1400" dirty="0" err="1"/>
              <a:t>onReady</a:t>
            </a:r>
            <a:r>
              <a:rPr lang="zh-CN" altLang="zh-CN" sz="1400" dirty="0"/>
              <a:t>这三个函数。</a:t>
            </a:r>
            <a:endParaRPr lang="en-US" altLang="zh-CN" sz="1400" dirty="0"/>
          </a:p>
          <a:p>
            <a:pPr>
              <a:lnSpc>
                <a:spcPct val="150000"/>
              </a:lnSpc>
            </a:pPr>
            <a:r>
              <a:rPr lang="zh-CN" altLang="zh-CN" sz="1400" dirty="0"/>
              <a:t>同样如果被切换到后台，会调用页面</a:t>
            </a:r>
            <a:r>
              <a:rPr lang="en-US" altLang="zh-CN" sz="1400" dirty="0" err="1"/>
              <a:t>onHide</a:t>
            </a:r>
            <a:r>
              <a:rPr lang="zh-CN" altLang="zh-CN" sz="1400" dirty="0"/>
              <a:t>，从后台被唤醒会调用页面</a:t>
            </a:r>
            <a:r>
              <a:rPr lang="en-US" altLang="zh-CN" sz="1400" dirty="0" err="1"/>
              <a:t>onShow</a:t>
            </a:r>
            <a:r>
              <a:rPr lang="zh-CN" altLang="zh-CN" sz="1400" dirty="0"/>
              <a:t>。</a:t>
            </a:r>
            <a:endParaRPr lang="en-US" altLang="zh-CN" sz="1400" dirty="0"/>
          </a:p>
          <a:p>
            <a:pPr>
              <a:lnSpc>
                <a:spcPct val="150000"/>
              </a:lnSpc>
            </a:pPr>
            <a:r>
              <a:rPr lang="zh-CN" altLang="zh-CN" sz="1400" dirty="0"/>
              <a:t>直到页面关闭会调用</a:t>
            </a:r>
            <a:r>
              <a:rPr lang="en-US" altLang="zh-CN" sz="1400" dirty="0" err="1"/>
              <a:t>onUnload</a:t>
            </a:r>
            <a:r>
              <a:rPr lang="zh-CN" altLang="zh-CN" sz="1400" dirty="0"/>
              <a:t>，下次打开</a:t>
            </a:r>
            <a:r>
              <a:rPr lang="zh-CN" altLang="en-US" sz="1400" dirty="0"/>
              <a:t>同样</a:t>
            </a:r>
            <a:r>
              <a:rPr lang="zh-CN" altLang="zh-CN" sz="1400" dirty="0"/>
              <a:t>会触发</a:t>
            </a:r>
            <a:r>
              <a:rPr lang="en-US" altLang="zh-CN" sz="1400" dirty="0" err="1"/>
              <a:t>onLoad</a:t>
            </a:r>
            <a:r>
              <a:rPr lang="en-US" altLang="zh-CN" sz="1400" dirty="0"/>
              <a:t>--&gt;</a:t>
            </a:r>
            <a:r>
              <a:rPr lang="en-US" altLang="zh-CN" sz="1400" dirty="0" err="1"/>
              <a:t>onShow</a:t>
            </a:r>
            <a:r>
              <a:rPr lang="en-US" altLang="zh-CN" sz="1400" dirty="0"/>
              <a:t>--&gt;</a:t>
            </a:r>
            <a:r>
              <a:rPr lang="en-US" altLang="zh-CN" sz="1400" dirty="0" err="1"/>
              <a:t>onReady</a:t>
            </a:r>
            <a:r>
              <a:rPr lang="zh-CN" altLang="zh-CN" sz="1400" dirty="0"/>
              <a:t>这三个函数</a:t>
            </a:r>
            <a:r>
              <a:rPr lang="zh-CN" altLang="en-US" sz="1400" dirty="0"/>
              <a:t>：</a:t>
            </a:r>
            <a:endParaRPr lang="zh-CN" altLang="zh-CN" sz="1400" dirty="0"/>
          </a:p>
        </p:txBody>
      </p:sp>
      <p:pic>
        <p:nvPicPr>
          <p:cNvPr id="6" name="图片 1">
            <a:extLst>
              <a:ext uri="{FF2B5EF4-FFF2-40B4-BE49-F238E27FC236}">
                <a16:creationId xmlns:a16="http://schemas.microsoft.com/office/drawing/2014/main" xmlns="" id="{9D9CD6AE-424F-5944-BA92-6C2D3BBA78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83718"/>
            <a:ext cx="7355458" cy="2592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85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页面路由</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700576"/>
          </a:xfrm>
          <a:prstGeom prst="rect">
            <a:avLst/>
          </a:prstGeom>
          <a:noFill/>
        </p:spPr>
        <p:txBody>
          <a:bodyPr wrap="square" rtlCol="0">
            <a:spAutoFit/>
          </a:bodyPr>
          <a:lstStyle/>
          <a:p>
            <a:pPr>
              <a:lnSpc>
                <a:spcPct val="150000"/>
              </a:lnSpc>
            </a:pPr>
            <a:r>
              <a:rPr lang="zh-CN" altLang="en-US" sz="1400" dirty="0"/>
              <a:t>在小程序中所有页面的路由全部由框架进行管理。</a:t>
            </a:r>
            <a:endParaRPr lang="en-US" altLang="zh-CN" sz="1400" dirty="0"/>
          </a:p>
          <a:p>
            <a:pPr>
              <a:lnSpc>
                <a:spcPct val="150000"/>
              </a:lnSpc>
            </a:pPr>
            <a:r>
              <a:rPr lang="zh-CN" altLang="en-US" sz="1400" dirty="0"/>
              <a:t>框架以栈的形式维护了当前的所有页面。 当发生路由切换的时候，页面栈的表现如下：</a:t>
            </a:r>
            <a:endParaRPr lang="zh-CN" altLang="zh-CN" sz="1400" dirty="0"/>
          </a:p>
        </p:txBody>
      </p:sp>
      <p:graphicFrame>
        <p:nvGraphicFramePr>
          <p:cNvPr id="5" name="表格 4">
            <a:extLst>
              <a:ext uri="{FF2B5EF4-FFF2-40B4-BE49-F238E27FC236}">
                <a16:creationId xmlns:a16="http://schemas.microsoft.com/office/drawing/2014/main" xmlns="" id="{32864963-026E-CD46-B870-E23A18C45C76}"/>
              </a:ext>
            </a:extLst>
          </p:cNvPr>
          <p:cNvGraphicFramePr>
            <a:graphicFrameLocks noGrp="1"/>
          </p:cNvGraphicFramePr>
          <p:nvPr>
            <p:extLst>
              <p:ext uri="{D42A27DB-BD31-4B8C-83A1-F6EECF244321}">
                <p14:modId xmlns:p14="http://schemas.microsoft.com/office/powerpoint/2010/main" val="1131996715"/>
              </p:ext>
            </p:extLst>
          </p:nvPr>
        </p:nvGraphicFramePr>
        <p:xfrm>
          <a:off x="611560" y="1707654"/>
          <a:ext cx="6768752" cy="2952327"/>
        </p:xfrm>
        <a:graphic>
          <a:graphicData uri="http://schemas.openxmlformats.org/drawingml/2006/table">
            <a:tbl>
              <a:tblPr firstRow="1" firstCol="1" bandRow="1">
                <a:tableStyleId>{B301B821-A1FF-4177-AEE7-76D212191A09}</a:tableStyleId>
              </a:tblPr>
              <a:tblGrid>
                <a:gridCol w="2188394">
                  <a:extLst>
                    <a:ext uri="{9D8B030D-6E8A-4147-A177-3AD203B41FA5}">
                      <a16:colId xmlns:a16="http://schemas.microsoft.com/office/drawing/2014/main" xmlns="" val="20000"/>
                    </a:ext>
                  </a:extLst>
                </a:gridCol>
                <a:gridCol w="4580358">
                  <a:extLst>
                    <a:ext uri="{9D8B030D-6E8A-4147-A177-3AD203B41FA5}">
                      <a16:colId xmlns:a16="http://schemas.microsoft.com/office/drawing/2014/main" xmlns="" val="20001"/>
                    </a:ext>
                  </a:extLst>
                </a:gridCol>
              </a:tblGrid>
              <a:tr h="421761">
                <a:tc>
                  <a:txBody>
                    <a:bodyPr/>
                    <a:lstStyle/>
                    <a:p>
                      <a:pPr algn="l">
                        <a:lnSpc>
                          <a:spcPct val="150000"/>
                        </a:lnSpc>
                        <a:spcAft>
                          <a:spcPts val="0"/>
                        </a:spcAft>
                      </a:pPr>
                      <a:r>
                        <a:rPr lang="zh-CN" sz="1100" kern="0" dirty="0">
                          <a:effectLst/>
                        </a:rPr>
                        <a:t>路由方式</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页面栈表现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421761">
                <a:tc>
                  <a:txBody>
                    <a:bodyPr/>
                    <a:lstStyle/>
                    <a:p>
                      <a:pPr algn="l">
                        <a:lnSpc>
                          <a:spcPct val="150000"/>
                        </a:lnSpc>
                        <a:spcAft>
                          <a:spcPts val="0"/>
                        </a:spcAft>
                      </a:pPr>
                      <a:r>
                        <a:rPr lang="zh-CN" sz="1100" kern="0">
                          <a:effectLst/>
                        </a:rPr>
                        <a:t>初始化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新页面入栈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21761">
                <a:tc>
                  <a:txBody>
                    <a:bodyPr/>
                    <a:lstStyle/>
                    <a:p>
                      <a:pPr algn="l">
                        <a:lnSpc>
                          <a:spcPct val="150000"/>
                        </a:lnSpc>
                        <a:spcAft>
                          <a:spcPts val="0"/>
                        </a:spcAft>
                      </a:pPr>
                      <a:r>
                        <a:rPr lang="zh-CN" sz="1100" kern="0">
                          <a:effectLst/>
                        </a:rPr>
                        <a:t>打开新页面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新页面入栈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21761">
                <a:tc>
                  <a:txBody>
                    <a:bodyPr/>
                    <a:lstStyle/>
                    <a:p>
                      <a:pPr algn="l">
                        <a:lnSpc>
                          <a:spcPct val="150000"/>
                        </a:lnSpc>
                        <a:spcAft>
                          <a:spcPts val="0"/>
                        </a:spcAft>
                      </a:pPr>
                      <a:r>
                        <a:rPr lang="zh-CN" sz="1100" kern="0">
                          <a:effectLst/>
                        </a:rPr>
                        <a:t>页面重定向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当前页面出栈，新页面入栈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21761">
                <a:tc>
                  <a:txBody>
                    <a:bodyPr/>
                    <a:lstStyle/>
                    <a:p>
                      <a:pPr algn="l">
                        <a:lnSpc>
                          <a:spcPct val="150000"/>
                        </a:lnSpc>
                        <a:spcAft>
                          <a:spcPts val="0"/>
                        </a:spcAft>
                      </a:pPr>
                      <a:r>
                        <a:rPr lang="zh-CN" sz="1100" kern="0">
                          <a:effectLst/>
                        </a:rPr>
                        <a:t>页面返回</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页面不断出栈，直到目标返回页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421761">
                <a:tc>
                  <a:txBody>
                    <a:bodyPr/>
                    <a:lstStyle/>
                    <a:p>
                      <a:pPr algn="l">
                        <a:lnSpc>
                          <a:spcPct val="150000"/>
                        </a:lnSpc>
                        <a:spcAft>
                          <a:spcPts val="0"/>
                        </a:spcAft>
                      </a:pPr>
                      <a:r>
                        <a:rPr lang="en-US" sz="1100" kern="0">
                          <a:effectLst/>
                        </a:rPr>
                        <a:t>Tab </a:t>
                      </a:r>
                      <a:r>
                        <a:rPr lang="zh-CN" sz="1100" kern="0">
                          <a:effectLst/>
                        </a:rPr>
                        <a:t>切换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a:effectLst/>
                        </a:rPr>
                        <a:t>页面全部出栈，只留下新的</a:t>
                      </a:r>
                      <a:r>
                        <a:rPr lang="en-US" sz="1100" kern="0">
                          <a:effectLst/>
                        </a:rPr>
                        <a:t> Tab </a:t>
                      </a:r>
                      <a:r>
                        <a:rPr lang="zh-CN" sz="1100" kern="0">
                          <a:effectLst/>
                        </a:rPr>
                        <a:t>页面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421761">
                <a:tc>
                  <a:txBody>
                    <a:bodyPr/>
                    <a:lstStyle/>
                    <a:p>
                      <a:pPr algn="l">
                        <a:lnSpc>
                          <a:spcPct val="150000"/>
                        </a:lnSpc>
                        <a:spcAft>
                          <a:spcPts val="0"/>
                        </a:spcAft>
                      </a:pPr>
                      <a:r>
                        <a:rPr lang="zh-CN" sz="1100" kern="0">
                          <a:effectLst/>
                        </a:rPr>
                        <a:t>重加载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100" kern="0" dirty="0">
                          <a:effectLst/>
                        </a:rPr>
                        <a:t>页面全部出栈，只留下新的页面</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34440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页面路由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获取路由栈</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2962734"/>
          </a:xfrm>
          <a:prstGeom prst="rect">
            <a:avLst/>
          </a:prstGeom>
          <a:noFill/>
        </p:spPr>
        <p:txBody>
          <a:bodyPr wrap="square" rtlCol="0">
            <a:spAutoFit/>
          </a:bodyPr>
          <a:lstStyle/>
          <a:p>
            <a:pPr>
              <a:lnSpc>
                <a:spcPct val="150000"/>
              </a:lnSpc>
            </a:pPr>
            <a:r>
              <a:rPr lang="zh-CN" altLang="en-US" sz="1400" dirty="0"/>
              <a:t>开发者可以使用 </a:t>
            </a:r>
            <a:r>
              <a:rPr lang="en" altLang="zh-CN" sz="1400" dirty="0" err="1"/>
              <a:t>getCurrentPages</a:t>
            </a:r>
            <a:r>
              <a:rPr lang="en" altLang="zh-CN" sz="1400" dirty="0"/>
              <a:t> </a:t>
            </a:r>
            <a:r>
              <a:rPr lang="zh-CN" altLang="en-US" sz="1400" dirty="0"/>
              <a:t>函数获取当前页面栈。</a:t>
            </a:r>
          </a:p>
          <a:p>
            <a:pPr>
              <a:lnSpc>
                <a:spcPct val="150000"/>
              </a:lnSpc>
            </a:pPr>
            <a:r>
              <a:rPr lang="en" altLang="zh-CN" sz="1400" dirty="0" err="1"/>
              <a:t>PageObject</a:t>
            </a:r>
            <a:r>
              <a:rPr lang="en" altLang="zh-CN" sz="1400" dirty="0"/>
              <a:t>[] </a:t>
            </a:r>
            <a:r>
              <a:rPr lang="en" altLang="zh-CN" sz="1400" dirty="0" err="1"/>
              <a:t>getCurrentPages</a:t>
            </a:r>
            <a:r>
              <a:rPr lang="en" altLang="zh-CN" sz="1400" dirty="0"/>
              <a:t>()</a:t>
            </a:r>
            <a:r>
              <a:rPr lang="zh-CN" altLang="en-US" sz="1400" dirty="0"/>
              <a:t>：获取当前页面栈。数组中第一个元素为首页，最后一个元素为当前页面。</a:t>
            </a:r>
            <a:endParaRPr lang="en-US" altLang="zh-CN" sz="1400" dirty="0"/>
          </a:p>
          <a:p>
            <a:pPr>
              <a:lnSpc>
                <a:spcPct val="150000"/>
              </a:lnSpc>
            </a:pPr>
            <a:endParaRPr lang="zh-CN" altLang="en-US" sz="1400" dirty="0"/>
          </a:p>
          <a:p>
            <a:pPr>
              <a:lnSpc>
                <a:spcPct val="150000"/>
              </a:lnSpc>
            </a:pPr>
            <a:r>
              <a:rPr lang="zh-CN" altLang="en-US" sz="1400" dirty="0"/>
              <a:t>注意：</a:t>
            </a:r>
          </a:p>
          <a:p>
            <a:pPr marL="285750" indent="-285750">
              <a:lnSpc>
                <a:spcPct val="150000"/>
              </a:lnSpc>
              <a:buFont typeface="Arial" panose="020B0604020202020204" pitchFamily="34" charset="0"/>
              <a:buChar char="•"/>
            </a:pPr>
            <a:r>
              <a:rPr lang="zh-CN" altLang="en-US" sz="1400" dirty="0"/>
              <a:t>不要尝试修改页面栈，会导致路由以及页面状态错误。</a:t>
            </a:r>
          </a:p>
          <a:p>
            <a:pPr marL="285750" indent="-285750">
              <a:lnSpc>
                <a:spcPct val="150000"/>
              </a:lnSpc>
              <a:buFont typeface="Arial" panose="020B0604020202020204" pitchFamily="34" charset="0"/>
              <a:buChar char="•"/>
            </a:pPr>
            <a:r>
              <a:rPr lang="zh-CN" altLang="en-US" sz="1400" dirty="0"/>
              <a:t>不要在 </a:t>
            </a:r>
            <a:r>
              <a:rPr lang="en" altLang="zh-CN" sz="1400" dirty="0" err="1"/>
              <a:t>App.onLaunch</a:t>
            </a:r>
            <a:r>
              <a:rPr lang="en" altLang="zh-CN" sz="1400" dirty="0"/>
              <a:t> </a:t>
            </a:r>
            <a:r>
              <a:rPr lang="zh-CN" altLang="en-US" sz="1400" dirty="0"/>
              <a:t>的时候调用 </a:t>
            </a:r>
            <a:r>
              <a:rPr lang="en-US" altLang="zh-CN" sz="1400" dirty="0" err="1"/>
              <a:t>getCurrentPages</a:t>
            </a:r>
            <a:r>
              <a:rPr lang="zh-CN" altLang="en" sz="1400" dirty="0"/>
              <a:t>，</a:t>
            </a:r>
            <a:r>
              <a:rPr lang="zh-CN" altLang="en-US" sz="1400" dirty="0"/>
              <a:t>此时 </a:t>
            </a:r>
            <a:r>
              <a:rPr lang="en" altLang="zh-CN" sz="1400" dirty="0"/>
              <a:t>page </a:t>
            </a:r>
            <a:r>
              <a:rPr lang="zh-CN" altLang="en-US" sz="1400" dirty="0"/>
              <a:t>还没有生成。</a:t>
            </a:r>
          </a:p>
          <a:p>
            <a:pPr>
              <a:lnSpc>
                <a:spcPct val="150000"/>
              </a:lnSpc>
            </a:pPr>
            <a:r>
              <a:rPr lang="zh-CN" altLang="en-US" sz="1400" dirty="0"/>
              <a:t/>
            </a:r>
            <a:br>
              <a:rPr lang="zh-CN" altLang="en-US" sz="1400" dirty="0"/>
            </a:br>
            <a:endParaRPr lang="zh-CN" altLang="zh-CN" sz="1400" dirty="0"/>
          </a:p>
        </p:txBody>
      </p:sp>
    </p:spTree>
    <p:extLst>
      <p:ext uri="{BB962C8B-B14F-4D97-AF65-F5344CB8AC3E}">
        <p14:creationId xmlns:p14="http://schemas.microsoft.com/office/powerpoint/2010/main" val="384281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模块化</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1023742"/>
          </a:xfrm>
          <a:prstGeom prst="rect">
            <a:avLst/>
          </a:prstGeom>
          <a:noFill/>
        </p:spPr>
        <p:txBody>
          <a:bodyPr wrap="square" rtlCol="0">
            <a:spAutoFit/>
          </a:bodyPr>
          <a:lstStyle/>
          <a:p>
            <a:pPr>
              <a:lnSpc>
                <a:spcPct val="150000"/>
              </a:lnSpc>
            </a:pPr>
            <a:r>
              <a:rPr lang="zh-CN" altLang="en-US" sz="1400" dirty="0"/>
              <a:t>我们可以将一些公共的代码抽离成为一个单独的 </a:t>
            </a:r>
            <a:r>
              <a:rPr lang="en" altLang="zh-CN" sz="1400" dirty="0" err="1"/>
              <a:t>js</a:t>
            </a:r>
            <a:r>
              <a:rPr lang="en" altLang="zh-CN" sz="1400" dirty="0"/>
              <a:t> </a:t>
            </a:r>
            <a:r>
              <a:rPr lang="zh-CN" altLang="en-US" sz="1400" dirty="0"/>
              <a:t>文件，作为一个模块。模块只有通过 </a:t>
            </a:r>
            <a:r>
              <a:rPr lang="en" altLang="zh-CN" sz="1400" dirty="0" err="1"/>
              <a:t>module.exports</a:t>
            </a:r>
            <a:r>
              <a:rPr lang="en" altLang="zh-CN" sz="1400" dirty="0"/>
              <a:t> </a:t>
            </a:r>
            <a:r>
              <a:rPr lang="zh-CN" altLang="en-US" sz="1400" dirty="0"/>
              <a:t>或者 </a:t>
            </a:r>
            <a:r>
              <a:rPr lang="en" altLang="zh-CN" sz="1400" dirty="0"/>
              <a:t>exports </a:t>
            </a:r>
            <a:r>
              <a:rPr lang="zh-CN" altLang="en-US" sz="1400" dirty="0"/>
              <a:t>才能对外暴露接口。</a:t>
            </a:r>
            <a:br>
              <a:rPr lang="zh-CN" altLang="en-US" sz="1400" dirty="0"/>
            </a:br>
            <a:endParaRPr lang="zh-CN" altLang="zh-CN" sz="1400" dirty="0"/>
          </a:p>
        </p:txBody>
      </p:sp>
      <p:sp>
        <p:nvSpPr>
          <p:cNvPr id="4" name="文本框 3">
            <a:extLst>
              <a:ext uri="{FF2B5EF4-FFF2-40B4-BE49-F238E27FC236}">
                <a16:creationId xmlns:a16="http://schemas.microsoft.com/office/drawing/2014/main" xmlns="" id="{13844AEF-E3DF-D04C-AB8A-013C2DB03D1D}"/>
              </a:ext>
            </a:extLst>
          </p:cNvPr>
          <p:cNvSpPr txBox="1"/>
          <p:nvPr/>
        </p:nvSpPr>
        <p:spPr>
          <a:xfrm>
            <a:off x="3851920" y="1491630"/>
            <a:ext cx="4896544" cy="14446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200" kern="100" dirty="0"/>
              <a:t>//common.js</a:t>
            </a:r>
          </a:p>
          <a:p>
            <a:pPr marL="342900" indent="-342900" algn="just">
              <a:lnSpc>
                <a:spcPct val="150000"/>
              </a:lnSpc>
              <a:buFont typeface="+mj-lt"/>
              <a:buAutoNum type="arabicPeriod"/>
            </a:pPr>
            <a:r>
              <a:rPr lang="en-US" altLang="zh-CN" sz="1200" kern="100" dirty="0"/>
              <a:t>function </a:t>
            </a:r>
            <a:r>
              <a:rPr lang="en-US" altLang="zh-CN" sz="1200" kern="100" dirty="0" err="1"/>
              <a:t>sayHello</a:t>
            </a:r>
            <a:r>
              <a:rPr lang="en-US" altLang="zh-CN" sz="1200" kern="100" dirty="0"/>
              <a:t>(name) {</a:t>
            </a:r>
            <a:endParaRPr lang="zh-CN" altLang="zh-CN" sz="1200" kern="100" dirty="0"/>
          </a:p>
          <a:p>
            <a:pPr marL="342900" indent="-342900" algn="just">
              <a:lnSpc>
                <a:spcPct val="150000"/>
              </a:lnSpc>
              <a:buFont typeface="+mj-lt"/>
              <a:buAutoNum type="arabicPeriod"/>
            </a:pPr>
            <a:r>
              <a:rPr lang="en-US" altLang="zh-CN" sz="1200" kern="100" dirty="0"/>
              <a:t>  console.log('Hello ${name} ! ')</a:t>
            </a:r>
            <a:endParaRPr lang="zh-CN" altLang="zh-CN" sz="1200" kern="100" dirty="0"/>
          </a:p>
          <a:p>
            <a:pPr marL="342900" indent="-342900" algn="just">
              <a:lnSpc>
                <a:spcPct val="150000"/>
              </a:lnSpc>
              <a:buFont typeface="+mj-lt"/>
              <a:buAutoNum type="arabicPeriod"/>
            </a:pPr>
            <a:r>
              <a:rPr lang="en-US" altLang="zh-CN" sz="1200" kern="100" dirty="0"/>
              <a:t>}</a:t>
            </a:r>
            <a:r>
              <a:rPr lang="zh-CN" altLang="en-US" sz="1200" kern="100" dirty="0"/>
              <a:t> </a:t>
            </a:r>
            <a:endParaRPr lang="en-US" altLang="zh-CN" sz="1200" kern="100" dirty="0"/>
          </a:p>
          <a:p>
            <a:pPr marL="342900" indent="-342900" algn="just">
              <a:lnSpc>
                <a:spcPct val="150000"/>
              </a:lnSpc>
              <a:buFont typeface="+mj-lt"/>
              <a:buAutoNum type="arabicPeriod"/>
            </a:pPr>
            <a:r>
              <a:rPr lang="en-US" altLang="zh-CN" sz="1200" kern="100" dirty="0" err="1"/>
              <a:t>module.exports.sayHello</a:t>
            </a:r>
            <a:r>
              <a:rPr lang="en-US" altLang="zh-CN" sz="1200" kern="100" dirty="0"/>
              <a:t> = </a:t>
            </a:r>
            <a:r>
              <a:rPr lang="en-US" altLang="zh-CN" sz="1200" kern="100" dirty="0" err="1"/>
              <a:t>sayHello</a:t>
            </a:r>
            <a:r>
              <a:rPr lang="en-US" altLang="zh-CN" sz="1200" kern="100" dirty="0"/>
              <a:t> //</a:t>
            </a:r>
            <a:r>
              <a:rPr lang="zh-CN" altLang="zh-CN" sz="1200" kern="100" dirty="0"/>
              <a:t>推荐使用这种</a:t>
            </a:r>
            <a:endParaRPr lang="en-US" altLang="zh-CN" sz="1200" kern="100" dirty="0"/>
          </a:p>
        </p:txBody>
      </p:sp>
      <p:sp>
        <p:nvSpPr>
          <p:cNvPr id="6" name="文本框 5">
            <a:extLst>
              <a:ext uri="{FF2B5EF4-FFF2-40B4-BE49-F238E27FC236}">
                <a16:creationId xmlns:a16="http://schemas.microsoft.com/office/drawing/2014/main" xmlns="" id="{07414537-F8C8-AD45-A577-2507BF793B06}"/>
              </a:ext>
            </a:extLst>
          </p:cNvPr>
          <p:cNvSpPr txBox="1"/>
          <p:nvPr/>
        </p:nvSpPr>
        <p:spPr>
          <a:xfrm>
            <a:off x="3851920" y="3291830"/>
            <a:ext cx="4896544" cy="172169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200" kern="100" dirty="0" err="1"/>
              <a:t>const</a:t>
            </a:r>
            <a:r>
              <a:rPr lang="en-US" altLang="zh-CN" sz="1200" kern="100" dirty="0"/>
              <a:t> common = require('</a:t>
            </a:r>
            <a:r>
              <a:rPr lang="en-US" altLang="zh-CN" sz="1200" kern="100" dirty="0" err="1"/>
              <a:t>common.js</a:t>
            </a:r>
            <a:r>
              <a:rPr lang="en-US" altLang="zh-CN" sz="1200" kern="100" dirty="0"/>
              <a:t>’) </a:t>
            </a:r>
          </a:p>
          <a:p>
            <a:pPr marL="342900" lvl="0" indent="-342900" algn="just">
              <a:lnSpc>
                <a:spcPct val="150000"/>
              </a:lnSpc>
              <a:spcAft>
                <a:spcPts val="0"/>
              </a:spcAft>
              <a:buFont typeface="+mj-lt"/>
              <a:buAutoNum type="arabicPeriod"/>
            </a:pPr>
            <a:r>
              <a:rPr lang="en-US" altLang="zh-CN" sz="1200" kern="100" dirty="0"/>
              <a:t>Page({ </a:t>
            </a:r>
          </a:p>
          <a:p>
            <a:pPr marL="342900" lvl="0" indent="-342900" algn="just">
              <a:lnSpc>
                <a:spcPct val="150000"/>
              </a:lnSpc>
              <a:spcAft>
                <a:spcPts val="0"/>
              </a:spcAft>
              <a:buFont typeface="+mj-lt"/>
              <a:buAutoNum type="arabicPeriod"/>
            </a:pPr>
            <a:r>
              <a:rPr lang="zh-CN" altLang="en-US" sz="1200" kern="100" dirty="0"/>
              <a:t>   </a:t>
            </a:r>
            <a:r>
              <a:rPr lang="en-US" altLang="zh-CN" sz="1200" kern="100" dirty="0" err="1"/>
              <a:t>helloMINA</a:t>
            </a:r>
            <a:r>
              <a:rPr lang="en-US" altLang="zh-CN" sz="1200" kern="100" dirty="0"/>
              <a:t>() { </a:t>
            </a:r>
          </a:p>
          <a:p>
            <a:pPr marL="342900" lvl="0" indent="-342900" algn="just">
              <a:lnSpc>
                <a:spcPct val="150000"/>
              </a:lnSpc>
              <a:spcAft>
                <a:spcPts val="0"/>
              </a:spcAft>
              <a:buFont typeface="+mj-lt"/>
              <a:buAutoNum type="arabicPeriod"/>
            </a:pPr>
            <a:r>
              <a:rPr lang="zh-CN" altLang="en-US" sz="1200" kern="100" dirty="0"/>
              <a:t>     </a:t>
            </a:r>
            <a:r>
              <a:rPr lang="en-US" altLang="zh-CN" sz="1200" kern="100" dirty="0" err="1"/>
              <a:t>common.sayHello</a:t>
            </a:r>
            <a:r>
              <a:rPr lang="en-US" altLang="zh-CN" sz="1200" kern="100" dirty="0"/>
              <a:t>('MINA’) </a:t>
            </a:r>
          </a:p>
          <a:p>
            <a:pPr marL="342900" lvl="0" indent="-342900" algn="just">
              <a:lnSpc>
                <a:spcPct val="150000"/>
              </a:lnSpc>
              <a:spcAft>
                <a:spcPts val="0"/>
              </a:spcAft>
              <a:buFont typeface="+mj-lt"/>
              <a:buAutoNum type="arabicPeriod"/>
            </a:pPr>
            <a:r>
              <a:rPr lang="zh-CN" altLang="en-US" sz="1200" kern="100" dirty="0"/>
              <a:t>   </a:t>
            </a:r>
            <a:r>
              <a:rPr lang="en-US" altLang="zh-CN" sz="1200" kern="100" dirty="0"/>
              <a:t>}</a:t>
            </a:r>
          </a:p>
          <a:p>
            <a:pPr marL="342900" lvl="0" indent="-342900" algn="just">
              <a:lnSpc>
                <a:spcPct val="150000"/>
              </a:lnSpc>
              <a:spcAft>
                <a:spcPts val="0"/>
              </a:spcAft>
              <a:buFont typeface="+mj-lt"/>
              <a:buAutoNum type="arabicPeriod"/>
            </a:pPr>
            <a:r>
              <a:rPr lang="en-US" altLang="zh-CN" sz="1200" kern="100" dirty="0"/>
              <a:t>})</a:t>
            </a:r>
          </a:p>
        </p:txBody>
      </p:sp>
      <p:sp>
        <p:nvSpPr>
          <p:cNvPr id="3" name="文本框 2">
            <a:extLst>
              <a:ext uri="{FF2B5EF4-FFF2-40B4-BE49-F238E27FC236}">
                <a16:creationId xmlns:a16="http://schemas.microsoft.com/office/drawing/2014/main" xmlns="" id="{D6374D08-9A83-604C-BF77-D3DE03508AF2}"/>
              </a:ext>
            </a:extLst>
          </p:cNvPr>
          <p:cNvSpPr txBox="1"/>
          <p:nvPr/>
        </p:nvSpPr>
        <p:spPr>
          <a:xfrm>
            <a:off x="539552" y="1491630"/>
            <a:ext cx="3096344" cy="923330"/>
          </a:xfrm>
          <a:prstGeom prst="rect">
            <a:avLst/>
          </a:prstGeom>
          <a:noFill/>
        </p:spPr>
        <p:txBody>
          <a:bodyPr wrap="square" rtlCol="0">
            <a:spAutoFit/>
          </a:bodyPr>
          <a:lstStyle/>
          <a:p>
            <a:pPr>
              <a:lnSpc>
                <a:spcPct val="150000"/>
              </a:lnSpc>
            </a:pPr>
            <a:r>
              <a:rPr lang="zh-CN" altLang="zh-CN" sz="1400" dirty="0"/>
              <a:t>例如，在根目录下新建</a:t>
            </a:r>
            <a:r>
              <a:rPr lang="en-US" altLang="zh-CN" sz="1400" dirty="0" err="1"/>
              <a:t>utils</a:t>
            </a:r>
            <a:r>
              <a:rPr lang="zh-CN" altLang="zh-CN" sz="1400" dirty="0"/>
              <a:t>文件夹并创建公共</a:t>
            </a:r>
            <a:r>
              <a:rPr lang="en-US" altLang="zh-CN" sz="1400" dirty="0"/>
              <a:t>JS</a:t>
            </a:r>
            <a:r>
              <a:rPr lang="zh-CN" altLang="zh-CN" sz="1400" dirty="0"/>
              <a:t>文件</a:t>
            </a:r>
            <a:r>
              <a:rPr lang="en-US" altLang="zh-CN" sz="1400" dirty="0" err="1"/>
              <a:t>common.js</a:t>
            </a:r>
            <a:r>
              <a:rPr lang="zh-CN" altLang="en-US" sz="1400" dirty="0"/>
              <a:t>：</a:t>
            </a:r>
            <a:endParaRPr lang="zh-CN" altLang="zh-CN" sz="1400" dirty="0"/>
          </a:p>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C275432C-EADF-E549-83B3-7D9B72D8FAA8}"/>
              </a:ext>
            </a:extLst>
          </p:cNvPr>
          <p:cNvSpPr txBox="1"/>
          <p:nvPr/>
        </p:nvSpPr>
        <p:spPr>
          <a:xfrm>
            <a:off x="539552" y="3291830"/>
            <a:ext cx="3096344" cy="700576"/>
          </a:xfrm>
          <a:prstGeom prst="rect">
            <a:avLst/>
          </a:prstGeom>
          <a:noFill/>
        </p:spPr>
        <p:txBody>
          <a:bodyPr wrap="square" rtlCol="0">
            <a:spAutoFit/>
          </a:bodyPr>
          <a:lstStyle/>
          <a:p>
            <a:pPr>
              <a:lnSpc>
                <a:spcPct val="150000"/>
              </a:lnSpc>
            </a:pPr>
            <a:r>
              <a:rPr lang="zh-CN" altLang="en-US" sz="1400" dirty="0"/>
              <a:t>​在需要使用这些模块的文件中，使用 </a:t>
            </a:r>
            <a:r>
              <a:rPr lang="en" altLang="zh-CN" sz="1400" dirty="0"/>
              <a:t>require </a:t>
            </a:r>
            <a:r>
              <a:rPr lang="zh-CN" altLang="en-US" sz="1400" dirty="0"/>
              <a:t>引入 </a:t>
            </a:r>
            <a:r>
              <a:rPr lang="en-US" altLang="zh-CN" sz="1400" dirty="0" err="1"/>
              <a:t>common.js</a:t>
            </a:r>
            <a:r>
              <a:rPr lang="zh-CN" altLang="en-US" sz="1400" dirty="0"/>
              <a:t>：</a:t>
            </a:r>
          </a:p>
        </p:txBody>
      </p:sp>
    </p:spTree>
    <p:extLst>
      <p:ext uri="{BB962C8B-B14F-4D97-AF65-F5344CB8AC3E}">
        <p14:creationId xmlns:p14="http://schemas.microsoft.com/office/powerpoint/2010/main" val="218904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9F9A515C-3014-423C-B721-A6D0D594BD5D}"/>
              </a:ext>
            </a:extLst>
          </p:cNvPr>
          <p:cNvSpPr/>
          <p:nvPr/>
        </p:nvSpPr>
        <p:spPr>
          <a:xfrm>
            <a:off x="4954587" y="1808397"/>
            <a:ext cx="4644570" cy="584775"/>
          </a:xfrm>
          <a:prstGeom prst="rect">
            <a:avLst/>
          </a:prstGeom>
        </p:spPr>
        <p:txBody>
          <a:bodyPr wrap="square">
            <a:spAutoFit/>
          </a:bodyPr>
          <a:lstStyle/>
          <a:p>
            <a:pPr fontAlgn="auto">
              <a:spcBef>
                <a:spcPts val="0"/>
              </a:spcBef>
              <a:spcAft>
                <a:spcPts val="0"/>
              </a:spcAft>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小程序框架简介</a:t>
            </a:r>
          </a:p>
        </p:txBody>
      </p:sp>
      <p:grpSp>
        <p:nvGrpSpPr>
          <p:cNvPr id="2" name="组合 1">
            <a:extLst>
              <a:ext uri="{FF2B5EF4-FFF2-40B4-BE49-F238E27FC236}">
                <a16:creationId xmlns:a16="http://schemas.microsoft.com/office/drawing/2014/main" xmlns="" id="{BBD0A024-ECDA-4E63-9FF3-CD6B44745F61}"/>
              </a:ext>
            </a:extLst>
          </p:cNvPr>
          <p:cNvGrpSpPr/>
          <p:nvPr/>
        </p:nvGrpSpPr>
        <p:grpSpPr>
          <a:xfrm>
            <a:off x="827088" y="11113"/>
            <a:ext cx="3898900" cy="5143501"/>
            <a:chOff x="827088" y="11113"/>
            <a:chExt cx="3898900" cy="5143501"/>
          </a:xfrm>
        </p:grpSpPr>
        <p:sp>
          <p:nvSpPr>
            <p:cNvPr id="13" name="AutoShape 50">
              <a:extLst>
                <a:ext uri="{FF2B5EF4-FFF2-40B4-BE49-F238E27FC236}">
                  <a16:creationId xmlns:a16="http://schemas.microsoft.com/office/drawing/2014/main" xmlns="" id="{D1D2C51A-EFE7-4808-AFF5-C4AA80D1BEA9}"/>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2">
              <a:extLst>
                <a:ext uri="{FF2B5EF4-FFF2-40B4-BE49-F238E27FC236}">
                  <a16:creationId xmlns:a16="http://schemas.microsoft.com/office/drawing/2014/main" xmlns="" id="{E341BE16-AB7C-4182-AB0B-DF5D3C27AAC4}"/>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3">
              <a:extLst>
                <a:ext uri="{FF2B5EF4-FFF2-40B4-BE49-F238E27FC236}">
                  <a16:creationId xmlns:a16="http://schemas.microsoft.com/office/drawing/2014/main" xmlns="" id="{D85C50D4-8AC6-4359-A769-85F84051379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4">
              <a:extLst>
                <a:ext uri="{FF2B5EF4-FFF2-40B4-BE49-F238E27FC236}">
                  <a16:creationId xmlns:a16="http://schemas.microsoft.com/office/drawing/2014/main" xmlns="" id="{610CB3EA-0601-4BF4-AD51-8C3884051E17}"/>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5">
              <a:extLst>
                <a:ext uri="{FF2B5EF4-FFF2-40B4-BE49-F238E27FC236}">
                  <a16:creationId xmlns:a16="http://schemas.microsoft.com/office/drawing/2014/main" xmlns="" id="{C3602B68-3184-46D5-B898-AAB4504111C4}"/>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
              <a:extLst>
                <a:ext uri="{FF2B5EF4-FFF2-40B4-BE49-F238E27FC236}">
                  <a16:creationId xmlns:a16="http://schemas.microsoft.com/office/drawing/2014/main" xmlns="" id="{060B66AD-AEC0-4BDD-BC7A-9C44F0265F8C}"/>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a:extLst>
                <a:ext uri="{FF2B5EF4-FFF2-40B4-BE49-F238E27FC236}">
                  <a16:creationId xmlns:a16="http://schemas.microsoft.com/office/drawing/2014/main" xmlns="" id="{66448DAC-2D0F-46C7-BB2E-5D93FA2A7C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a:extLst>
                <a:ext uri="{FF2B5EF4-FFF2-40B4-BE49-F238E27FC236}">
                  <a16:creationId xmlns:a16="http://schemas.microsoft.com/office/drawing/2014/main" xmlns="" id="{E4F36E64-BDDB-4B71-9AA9-21CCDBB466F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9">
              <a:extLst>
                <a:ext uri="{FF2B5EF4-FFF2-40B4-BE49-F238E27FC236}">
                  <a16:creationId xmlns:a16="http://schemas.microsoft.com/office/drawing/2014/main" xmlns="" id="{90FA5334-F2F1-428B-8F4F-A36CE4E9B1B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
              <a:extLst>
                <a:ext uri="{FF2B5EF4-FFF2-40B4-BE49-F238E27FC236}">
                  <a16:creationId xmlns:a16="http://schemas.microsoft.com/office/drawing/2014/main" xmlns="" id="{7B3E9E25-4055-4DA4-A0D8-406FF7736B9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1">
              <a:extLst>
                <a:ext uri="{FF2B5EF4-FFF2-40B4-BE49-F238E27FC236}">
                  <a16:creationId xmlns:a16="http://schemas.microsoft.com/office/drawing/2014/main" xmlns="" id="{92027263-FACD-429B-A5C9-590ECDCF265A}"/>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
              <a:extLst>
                <a:ext uri="{FF2B5EF4-FFF2-40B4-BE49-F238E27FC236}">
                  <a16:creationId xmlns:a16="http://schemas.microsoft.com/office/drawing/2014/main" xmlns="" id="{36B41FBD-358E-4A88-9D72-B1D006C2446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3">
              <a:extLst>
                <a:ext uri="{FF2B5EF4-FFF2-40B4-BE49-F238E27FC236}">
                  <a16:creationId xmlns:a16="http://schemas.microsoft.com/office/drawing/2014/main" xmlns="" id="{3B89414C-1847-478E-9BDD-12963D5FAA45}"/>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4">
              <a:extLst>
                <a:ext uri="{FF2B5EF4-FFF2-40B4-BE49-F238E27FC236}">
                  <a16:creationId xmlns:a16="http://schemas.microsoft.com/office/drawing/2014/main" xmlns="" id="{A88D966D-1322-46E5-9613-603621DD5EF6}"/>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5">
              <a:extLst>
                <a:ext uri="{FF2B5EF4-FFF2-40B4-BE49-F238E27FC236}">
                  <a16:creationId xmlns:a16="http://schemas.microsoft.com/office/drawing/2014/main" xmlns="" id="{528EBF43-20E3-4498-A96B-8F920F0C5D5C}"/>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
              <a:extLst>
                <a:ext uri="{FF2B5EF4-FFF2-40B4-BE49-F238E27FC236}">
                  <a16:creationId xmlns:a16="http://schemas.microsoft.com/office/drawing/2014/main" xmlns="" id="{7F1DA623-30FD-44AB-A3AF-2A7796579C5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7">
              <a:extLst>
                <a:ext uri="{FF2B5EF4-FFF2-40B4-BE49-F238E27FC236}">
                  <a16:creationId xmlns:a16="http://schemas.microsoft.com/office/drawing/2014/main" xmlns="" id="{1D41F04F-627F-4EA6-B6B5-76958D6B15B1}"/>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8">
              <a:extLst>
                <a:ext uri="{FF2B5EF4-FFF2-40B4-BE49-F238E27FC236}">
                  <a16:creationId xmlns:a16="http://schemas.microsoft.com/office/drawing/2014/main" xmlns="" id="{A271C72C-64A4-469E-B65D-FD4BE9729206}"/>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9">
              <a:extLst>
                <a:ext uri="{FF2B5EF4-FFF2-40B4-BE49-F238E27FC236}">
                  <a16:creationId xmlns:a16="http://schemas.microsoft.com/office/drawing/2014/main" xmlns="" id="{1A55E165-38AB-47E2-A519-5A3D98193619}"/>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0">
              <a:extLst>
                <a:ext uri="{FF2B5EF4-FFF2-40B4-BE49-F238E27FC236}">
                  <a16:creationId xmlns:a16="http://schemas.microsoft.com/office/drawing/2014/main" xmlns="" id="{6A576B1A-76B2-49F4-BAE4-E750036CF82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1">
              <a:extLst>
                <a:ext uri="{FF2B5EF4-FFF2-40B4-BE49-F238E27FC236}">
                  <a16:creationId xmlns:a16="http://schemas.microsoft.com/office/drawing/2014/main" xmlns="" id="{69560AD1-F3B8-4616-BEB5-E50F7D427E8B}"/>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2">
              <a:extLst>
                <a:ext uri="{FF2B5EF4-FFF2-40B4-BE49-F238E27FC236}">
                  <a16:creationId xmlns:a16="http://schemas.microsoft.com/office/drawing/2014/main" xmlns="" id="{74A25213-CA34-4118-A3EC-345D0A7A284A}"/>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3">
              <a:extLst>
                <a:ext uri="{FF2B5EF4-FFF2-40B4-BE49-F238E27FC236}">
                  <a16:creationId xmlns:a16="http://schemas.microsoft.com/office/drawing/2014/main" xmlns="" id="{EE4A33A4-9761-4ACE-AD1B-74D6DFB36300}"/>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4">
              <a:extLst>
                <a:ext uri="{FF2B5EF4-FFF2-40B4-BE49-F238E27FC236}">
                  <a16:creationId xmlns:a16="http://schemas.microsoft.com/office/drawing/2014/main" xmlns="" id="{07556D43-12AD-4F2C-97E6-653A3312A247}"/>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
              <a:extLst>
                <a:ext uri="{FF2B5EF4-FFF2-40B4-BE49-F238E27FC236}">
                  <a16:creationId xmlns:a16="http://schemas.microsoft.com/office/drawing/2014/main" xmlns="" id="{C5F7E720-3F27-4F63-9405-AEA23FAF6865}"/>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xmlns="" id="{68851D43-6B95-4E29-8313-7720EC06745D}"/>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a16="http://schemas.microsoft.com/office/drawing/2014/main" xmlns="" id="{649502B5-76CB-4081-84BA-65F7FE16294C}"/>
                </a:ext>
              </a:extLst>
            </p:cNvPr>
            <p:cNvSpPr/>
            <p:nvPr/>
          </p:nvSpPr>
          <p:spPr>
            <a:xfrm>
              <a:off x="2318871" y="1500308"/>
              <a:ext cx="948673"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cs typeface="+mn-ea"/>
                  <a:sym typeface="+mn-lt"/>
                </a:rPr>
                <a:t>1</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模块化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文件作用域</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1023742"/>
          </a:xfrm>
          <a:prstGeom prst="rect">
            <a:avLst/>
          </a:prstGeom>
          <a:noFill/>
        </p:spPr>
        <p:txBody>
          <a:bodyPr wrap="square" rtlCol="0">
            <a:spAutoFit/>
          </a:bodyPr>
          <a:lstStyle/>
          <a:p>
            <a:pPr>
              <a:lnSpc>
                <a:spcPct val="150000"/>
              </a:lnSpc>
            </a:pPr>
            <a:r>
              <a:rPr lang="zh-CN" altLang="en-US" sz="1400" dirty="0"/>
              <a:t>在 </a:t>
            </a:r>
            <a:r>
              <a:rPr lang="en" altLang="zh-CN" sz="1400" dirty="0"/>
              <a:t>JavaScript </a:t>
            </a:r>
            <a:r>
              <a:rPr lang="zh-CN" altLang="en-US" sz="1400" dirty="0"/>
              <a:t>文件中声明的变量和函数只在该文件中有效；不同的文件中可以声明相同名字的变量和函数，不会互相影响。。</a:t>
            </a:r>
            <a:br>
              <a:rPr lang="zh-CN" altLang="en-US" sz="1400" dirty="0"/>
            </a:br>
            <a:endParaRPr lang="zh-CN" altLang="zh-CN" sz="1400" dirty="0"/>
          </a:p>
        </p:txBody>
      </p:sp>
      <p:sp>
        <p:nvSpPr>
          <p:cNvPr id="4" name="文本框 3">
            <a:extLst>
              <a:ext uri="{FF2B5EF4-FFF2-40B4-BE49-F238E27FC236}">
                <a16:creationId xmlns:a16="http://schemas.microsoft.com/office/drawing/2014/main" xmlns="" id="{13844AEF-E3DF-D04C-AB8A-013C2DB03D1D}"/>
              </a:ext>
            </a:extLst>
          </p:cNvPr>
          <p:cNvSpPr txBox="1"/>
          <p:nvPr/>
        </p:nvSpPr>
        <p:spPr>
          <a:xfrm>
            <a:off x="3874416" y="1862459"/>
            <a:ext cx="4860969" cy="172169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200" kern="100" dirty="0"/>
              <a:t>//</a:t>
            </a:r>
            <a:r>
              <a:rPr lang="en-US" altLang="zh-CN" sz="1200" kern="100" dirty="0" err="1"/>
              <a:t>app.js</a:t>
            </a:r>
            <a:endParaRPr lang="en-US" altLang="zh-CN" sz="1200" kern="100" dirty="0"/>
          </a:p>
          <a:p>
            <a:pPr marL="342900" lvl="0" indent="-342900" algn="just">
              <a:lnSpc>
                <a:spcPct val="150000"/>
              </a:lnSpc>
              <a:spcAft>
                <a:spcPts val="0"/>
              </a:spcAft>
              <a:buFont typeface="+mj-lt"/>
              <a:buAutoNum type="arabicPeriod"/>
            </a:pPr>
            <a:r>
              <a:rPr lang="en-US" altLang="zh-CN" sz="1200" kern="100" dirty="0"/>
              <a:t>App({</a:t>
            </a:r>
            <a:endParaRPr lang="zh-CN" altLang="zh-CN" sz="1200" kern="100" dirty="0"/>
          </a:p>
          <a:p>
            <a:pPr marL="342900" lvl="0" indent="-342900" algn="just">
              <a:lnSpc>
                <a:spcPct val="150000"/>
              </a:lnSpc>
              <a:spcAft>
                <a:spcPts val="0"/>
              </a:spcAft>
              <a:buFont typeface="+mj-lt"/>
              <a:buAutoNum type="arabicPeriod"/>
            </a:pPr>
            <a:r>
              <a:rPr lang="en-US" altLang="zh-CN" sz="1200" kern="100" dirty="0"/>
              <a:t>  </a:t>
            </a:r>
            <a:r>
              <a:rPr lang="en-US" altLang="zh-CN" sz="1200" kern="100" dirty="0" err="1"/>
              <a:t>globalData</a:t>
            </a:r>
            <a:r>
              <a:rPr lang="en-US" altLang="zh-CN" sz="1200" kern="100" dirty="0"/>
              <a:t>: {</a:t>
            </a:r>
            <a:endParaRPr lang="zh-CN" altLang="zh-CN" sz="1200" kern="100" dirty="0"/>
          </a:p>
          <a:p>
            <a:pPr marL="342900" lvl="0" indent="-342900" algn="just">
              <a:lnSpc>
                <a:spcPct val="150000"/>
              </a:lnSpc>
              <a:spcAft>
                <a:spcPts val="0"/>
              </a:spcAft>
              <a:buFont typeface="+mj-lt"/>
              <a:buAutoNum type="arabicPeriod"/>
            </a:pPr>
            <a:r>
              <a:rPr lang="en-US" altLang="zh-CN" sz="1200" kern="100" dirty="0"/>
              <a:t>    </a:t>
            </a:r>
            <a:r>
              <a:rPr lang="en-US" altLang="zh-CN" sz="1200" kern="100" dirty="0" err="1"/>
              <a:t>msg</a:t>
            </a:r>
            <a:r>
              <a:rPr lang="en-US" altLang="zh-CN" sz="1200" kern="100" dirty="0"/>
              <a:t>: ' Goodbye 2018'  //</a:t>
            </a:r>
            <a:r>
              <a:rPr lang="zh-CN" altLang="zh-CN" sz="1200" kern="100" dirty="0"/>
              <a:t>这是一个全局变量</a:t>
            </a:r>
          </a:p>
          <a:p>
            <a:pPr marL="342900" lvl="0" indent="-342900" algn="just">
              <a:lnSpc>
                <a:spcPct val="150000"/>
              </a:lnSpc>
              <a:spcAft>
                <a:spcPts val="0"/>
              </a:spcAft>
              <a:buFont typeface="+mj-lt"/>
              <a:buAutoNum type="arabicPeriod"/>
            </a:pPr>
            <a:r>
              <a:rPr lang="en-US" altLang="zh-CN" sz="1200" kern="100" dirty="0"/>
              <a:t>  }</a:t>
            </a:r>
            <a:endParaRPr lang="zh-CN" altLang="zh-CN" sz="1200" kern="100" dirty="0"/>
          </a:p>
          <a:p>
            <a:pPr marL="342900" lvl="0" indent="-342900" algn="just">
              <a:lnSpc>
                <a:spcPct val="150000"/>
              </a:lnSpc>
              <a:spcAft>
                <a:spcPts val="0"/>
              </a:spcAft>
              <a:buFont typeface="+mj-lt"/>
              <a:buAutoNum type="arabicPeriod"/>
            </a:pPr>
            <a:r>
              <a:rPr lang="en-US" altLang="zh-CN" sz="1200" kern="100" dirty="0"/>
              <a:t>})</a:t>
            </a:r>
          </a:p>
        </p:txBody>
      </p:sp>
      <p:sp>
        <p:nvSpPr>
          <p:cNvPr id="6" name="文本框 5">
            <a:extLst>
              <a:ext uri="{FF2B5EF4-FFF2-40B4-BE49-F238E27FC236}">
                <a16:creationId xmlns:a16="http://schemas.microsoft.com/office/drawing/2014/main" xmlns="" id="{07414537-F8C8-AD45-A577-2507BF793B06}"/>
              </a:ext>
            </a:extLst>
          </p:cNvPr>
          <p:cNvSpPr txBox="1"/>
          <p:nvPr/>
        </p:nvSpPr>
        <p:spPr>
          <a:xfrm>
            <a:off x="3874416" y="3662659"/>
            <a:ext cx="4860969" cy="89069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200" kern="100" dirty="0"/>
              <a:t>//</a:t>
            </a:r>
            <a:r>
              <a:rPr lang="en-US" altLang="zh-CN" sz="1200" kern="100" dirty="0" err="1"/>
              <a:t>test.js</a:t>
            </a:r>
            <a:endParaRPr lang="en-US" altLang="zh-CN" sz="1200" kern="100" dirty="0"/>
          </a:p>
          <a:p>
            <a:pPr marL="342900" indent="-342900" algn="just">
              <a:lnSpc>
                <a:spcPct val="150000"/>
              </a:lnSpc>
              <a:buFont typeface="+mj-lt"/>
              <a:buAutoNum type="arabicPeriod"/>
            </a:pPr>
            <a:r>
              <a:rPr lang="en-US" altLang="zh-CN" sz="1200" kern="100" dirty="0" err="1"/>
              <a:t>var</a:t>
            </a:r>
            <a:r>
              <a:rPr lang="en-US" altLang="zh-CN" sz="1200" kern="100" dirty="0"/>
              <a:t> app = </a:t>
            </a:r>
            <a:r>
              <a:rPr lang="en-US" altLang="zh-CN" sz="1200" kern="100" dirty="0" err="1"/>
              <a:t>getApp</a:t>
            </a:r>
            <a:r>
              <a:rPr lang="en-US" altLang="zh-CN" sz="1200" kern="100" dirty="0"/>
              <a:t>()</a:t>
            </a:r>
            <a:endParaRPr lang="zh-CN" altLang="zh-CN" sz="1200" kern="100" dirty="0"/>
          </a:p>
          <a:p>
            <a:pPr marL="342900" indent="-342900" algn="just">
              <a:lnSpc>
                <a:spcPct val="150000"/>
              </a:lnSpc>
              <a:buFont typeface="+mj-lt"/>
              <a:buAutoNum type="arabicPeriod"/>
            </a:pPr>
            <a:r>
              <a:rPr lang="en-US" altLang="zh-CN" sz="1200" kern="100" dirty="0" err="1"/>
              <a:t>app.globalData.msg</a:t>
            </a:r>
            <a:r>
              <a:rPr lang="en-US" altLang="zh-CN" sz="1200" kern="100" dirty="0"/>
              <a:t> = 'Hello 2019' //</a:t>
            </a:r>
            <a:r>
              <a:rPr lang="zh-CN" altLang="zh-CN" sz="1200" kern="100" dirty="0"/>
              <a:t>全局变量被更新</a:t>
            </a:r>
          </a:p>
        </p:txBody>
      </p:sp>
      <p:sp>
        <p:nvSpPr>
          <p:cNvPr id="3" name="文本框 2">
            <a:extLst>
              <a:ext uri="{FF2B5EF4-FFF2-40B4-BE49-F238E27FC236}">
                <a16:creationId xmlns:a16="http://schemas.microsoft.com/office/drawing/2014/main" xmlns="" id="{D6374D08-9A83-604C-BF77-D3DE03508AF2}"/>
              </a:ext>
            </a:extLst>
          </p:cNvPr>
          <p:cNvSpPr txBox="1"/>
          <p:nvPr/>
        </p:nvSpPr>
        <p:spPr>
          <a:xfrm>
            <a:off x="562048" y="1862459"/>
            <a:ext cx="3073848" cy="1892826"/>
          </a:xfrm>
          <a:prstGeom prst="rect">
            <a:avLst/>
          </a:prstGeom>
          <a:noFill/>
        </p:spPr>
        <p:txBody>
          <a:bodyPr wrap="square" rtlCol="0">
            <a:spAutoFit/>
          </a:bodyPr>
          <a:lstStyle/>
          <a:p>
            <a:pPr>
              <a:lnSpc>
                <a:spcPct val="150000"/>
              </a:lnSpc>
            </a:pPr>
            <a:r>
              <a:rPr lang="zh-CN" altLang="zh-CN" sz="1400" dirty="0"/>
              <a:t>如果需要跨页面进行数据共享，可以在</a:t>
            </a:r>
            <a:r>
              <a:rPr lang="en-US" altLang="zh-CN" sz="1400" dirty="0" err="1"/>
              <a:t>app.js</a:t>
            </a:r>
            <a:r>
              <a:rPr lang="zh-CN" altLang="zh-CN" sz="1400" dirty="0"/>
              <a:t>中定义全局变量，然后在其他</a:t>
            </a:r>
            <a:r>
              <a:rPr lang="zh-CN" altLang="en-US" sz="1400" dirty="0"/>
              <a:t> </a:t>
            </a:r>
            <a:r>
              <a:rPr lang="en-US" altLang="zh-CN" sz="1400" dirty="0" err="1"/>
              <a:t>js</a:t>
            </a:r>
            <a:r>
              <a:rPr lang="zh-CN" altLang="en-US" sz="1400" dirty="0"/>
              <a:t> </a:t>
            </a:r>
            <a:r>
              <a:rPr lang="zh-CN" altLang="zh-CN" sz="1400" dirty="0"/>
              <a:t>文件中使用</a:t>
            </a:r>
            <a:r>
              <a:rPr lang="en-US" altLang="zh-CN" sz="1400" dirty="0" err="1"/>
              <a:t>getApp</a:t>
            </a:r>
            <a:r>
              <a:rPr lang="en-US" altLang="zh-CN" sz="1400" dirty="0"/>
              <a:t>()</a:t>
            </a:r>
            <a:r>
              <a:rPr lang="zh-CN" altLang="zh-CN" sz="1400" dirty="0"/>
              <a:t>来获取和更新。例如在</a:t>
            </a:r>
            <a:r>
              <a:rPr lang="en-US" altLang="zh-CN" sz="1400" dirty="0" err="1"/>
              <a:t>app.js</a:t>
            </a:r>
            <a:r>
              <a:rPr lang="zh-CN" altLang="zh-CN" sz="1400" dirty="0"/>
              <a:t>设置全局变量</a:t>
            </a:r>
            <a:r>
              <a:rPr lang="en-US" altLang="zh-CN" sz="1400" dirty="0" err="1"/>
              <a:t>msg</a:t>
            </a:r>
            <a:r>
              <a:rPr lang="zh-CN" altLang="en-US" sz="1400" dirty="0"/>
              <a:t>：</a:t>
            </a:r>
            <a:endParaRPr lang="zh-CN" altLang="zh-CN" sz="1400" dirty="0"/>
          </a:p>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940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API</a:t>
            </a: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8208912" cy="3932230"/>
          </a:xfrm>
          <a:prstGeom prst="rect">
            <a:avLst/>
          </a:prstGeom>
          <a:noFill/>
        </p:spPr>
        <p:txBody>
          <a:bodyPr wrap="square" rtlCol="0">
            <a:spAutoFit/>
          </a:bodyPr>
          <a:lstStyle/>
          <a:p>
            <a:pPr>
              <a:lnSpc>
                <a:spcPct val="150000"/>
              </a:lnSpc>
            </a:pPr>
            <a:r>
              <a:rPr lang="zh-CN" altLang="en-US" sz="1400" dirty="0"/>
              <a:t>小程序开发框架提供丰富的微信原生 </a:t>
            </a:r>
            <a:r>
              <a:rPr lang="en" altLang="zh-CN" sz="1400" dirty="0"/>
              <a:t>API</a:t>
            </a:r>
            <a:r>
              <a:rPr lang="zh-CN" altLang="en" sz="1400" dirty="0"/>
              <a:t>，</a:t>
            </a:r>
            <a:r>
              <a:rPr lang="zh-CN" altLang="en-US" sz="1400" dirty="0"/>
              <a:t>可以方便的调起微信提供的能力，如获取用户信息，本地存储，支付功能等。</a:t>
            </a:r>
            <a:r>
              <a:rPr lang="zh-CN" altLang="zh-CN" sz="1400" dirty="0"/>
              <a:t>常用的</a:t>
            </a:r>
            <a:r>
              <a:rPr lang="en-US" altLang="zh-CN" sz="1400" dirty="0"/>
              <a:t>API</a:t>
            </a:r>
            <a:r>
              <a:rPr lang="zh-CN" altLang="zh-CN" sz="1400" dirty="0"/>
              <a:t>列举如下：</a:t>
            </a:r>
            <a:endParaRPr lang="en-US" altLang="zh-CN" sz="1400" dirty="0"/>
          </a:p>
          <a:p>
            <a:pPr>
              <a:lnSpc>
                <a:spcPct val="150000"/>
              </a:lnSpc>
            </a:pPr>
            <a:endParaRPr lang="zh-CN" altLang="zh-CN" sz="1400" dirty="0"/>
          </a:p>
          <a:p>
            <a:pPr marL="285750" lvl="0" indent="-285750">
              <a:lnSpc>
                <a:spcPct val="150000"/>
              </a:lnSpc>
              <a:buFont typeface="Wingdings" pitchFamily="2" charset="2"/>
              <a:buChar char="Ø"/>
            </a:pPr>
            <a:r>
              <a:rPr lang="zh-CN" altLang="zh-CN" sz="1400" dirty="0"/>
              <a:t>网络：实现小程序与服务器端的网络交互；</a:t>
            </a:r>
          </a:p>
          <a:p>
            <a:pPr marL="285750" lvl="0" indent="-285750">
              <a:lnSpc>
                <a:spcPct val="150000"/>
              </a:lnSpc>
              <a:buFont typeface="Wingdings" pitchFamily="2" charset="2"/>
              <a:buChar char="Ø"/>
            </a:pPr>
            <a:r>
              <a:rPr lang="zh-CN" altLang="zh-CN" sz="1400" dirty="0"/>
              <a:t>媒体：实现图片、录音、音</a:t>
            </a:r>
            <a:r>
              <a:rPr lang="en-US" altLang="zh-CN" sz="1400" dirty="0"/>
              <a:t>/</a:t>
            </a:r>
            <a:r>
              <a:rPr lang="zh-CN" altLang="zh-CN" sz="1400" dirty="0"/>
              <a:t>视频和相机管理；</a:t>
            </a:r>
          </a:p>
          <a:p>
            <a:pPr marL="285750" lvl="0" indent="-285750">
              <a:lnSpc>
                <a:spcPct val="150000"/>
              </a:lnSpc>
              <a:buFont typeface="Wingdings" pitchFamily="2" charset="2"/>
              <a:buChar char="Ø"/>
            </a:pPr>
            <a:r>
              <a:rPr lang="zh-CN" altLang="zh-CN" sz="1400" dirty="0"/>
              <a:t>文件：实现临时文件和本地文件的管理；</a:t>
            </a:r>
          </a:p>
          <a:p>
            <a:pPr marL="285750" lvl="0" indent="-285750">
              <a:lnSpc>
                <a:spcPct val="150000"/>
              </a:lnSpc>
              <a:buFont typeface="Wingdings" pitchFamily="2" charset="2"/>
              <a:buChar char="Ø"/>
            </a:pPr>
            <a:r>
              <a:rPr lang="zh-CN" altLang="zh-CN" sz="1400" dirty="0"/>
              <a:t>数据：实现小程序本地数据缓存；</a:t>
            </a:r>
          </a:p>
          <a:p>
            <a:pPr marL="285750" lvl="0" indent="-285750">
              <a:lnSpc>
                <a:spcPct val="150000"/>
              </a:lnSpc>
              <a:buFont typeface="Wingdings" pitchFamily="2" charset="2"/>
              <a:buChar char="Ø"/>
            </a:pPr>
            <a:r>
              <a:rPr lang="zh-CN" altLang="zh-CN" sz="1400" dirty="0"/>
              <a:t>位置：使用小程序获取地理位置和控制地图组件；</a:t>
            </a:r>
          </a:p>
          <a:p>
            <a:pPr marL="285750" lvl="0" indent="-285750">
              <a:lnSpc>
                <a:spcPct val="150000"/>
              </a:lnSpc>
              <a:buFont typeface="Wingdings" pitchFamily="2" charset="2"/>
              <a:buChar char="Ø"/>
            </a:pPr>
            <a:r>
              <a:rPr lang="zh-CN" altLang="zh-CN" sz="1400" dirty="0"/>
              <a:t>设备：获得手机内存、网络、传感器、扫码、剪贴板、振动等设备能力；</a:t>
            </a:r>
          </a:p>
          <a:p>
            <a:pPr marL="285750" lvl="0" indent="-285750">
              <a:lnSpc>
                <a:spcPct val="150000"/>
              </a:lnSpc>
              <a:buFont typeface="Wingdings" pitchFamily="2" charset="2"/>
              <a:buChar char="Ø"/>
            </a:pPr>
            <a:r>
              <a:rPr lang="zh-CN" altLang="zh-CN" sz="1400" dirty="0"/>
              <a:t>界面：实现交互反馈、导航条设置、页面导航、动画、绘图等能力。</a:t>
            </a:r>
            <a:endParaRPr lang="en-US" altLang="zh-CN" sz="1400" dirty="0"/>
          </a:p>
          <a:p>
            <a:pPr marL="285750" lvl="0" indent="-285750">
              <a:lnSpc>
                <a:spcPct val="150000"/>
              </a:lnSpc>
              <a:buFont typeface="Wingdings" pitchFamily="2" charset="2"/>
              <a:buChar char="Ø"/>
            </a:pPr>
            <a:endParaRPr lang="zh-CN" altLang="en-US" sz="1400" dirty="0"/>
          </a:p>
          <a:p>
            <a:pPr>
              <a:lnSpc>
                <a:spcPct val="150000"/>
              </a:lnSpc>
            </a:pPr>
            <a:r>
              <a:rPr lang="zh-CN" altLang="en-US" sz="1400" dirty="0"/>
              <a:t>详细介绍请参考 </a:t>
            </a:r>
            <a:r>
              <a:rPr lang="en" altLang="zh-CN" sz="1400" dirty="0">
                <a:solidFill>
                  <a:srgbClr val="006470"/>
                </a:solidFill>
                <a:hlinkClick r:id="rId3">
                  <a:extLst>
                    <a:ext uri="{A12FA001-AC4F-418D-AE19-62706E023703}">
                      <ahyp:hlinkClr xmlns:ahyp="http://schemas.microsoft.com/office/drawing/2018/hyperlinkcolor" xmlns="" val="tx"/>
                    </a:ext>
                  </a:extLst>
                </a:hlinkClick>
              </a:rPr>
              <a:t>API </a:t>
            </a:r>
            <a:r>
              <a:rPr lang="zh-CN" altLang="en-US" sz="1400" dirty="0">
                <a:solidFill>
                  <a:srgbClr val="006470"/>
                </a:solidFill>
                <a:hlinkClick r:id="rId3">
                  <a:extLst>
                    <a:ext uri="{A12FA001-AC4F-418D-AE19-62706E023703}">
                      <ahyp:hlinkClr xmlns:ahyp="http://schemas.microsoft.com/office/drawing/2018/hyperlinkcolor" xmlns="" val="tx"/>
                    </a:ext>
                  </a:extLst>
                </a:hlinkClick>
              </a:rPr>
              <a:t>文档</a:t>
            </a:r>
            <a:r>
              <a:rPr lang="zh-CN" altLang="en-US" sz="1400" dirty="0"/>
              <a:t>。</a:t>
            </a:r>
          </a:p>
        </p:txBody>
      </p:sp>
    </p:spTree>
    <p:extLst>
      <p:ext uri="{BB962C8B-B14F-4D97-AF65-F5344CB8AC3E}">
        <p14:creationId xmlns:p14="http://schemas.microsoft.com/office/powerpoint/2010/main" val="30498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9F9A515C-3014-423C-B721-A6D0D594BD5D}"/>
              </a:ext>
            </a:extLst>
          </p:cNvPr>
          <p:cNvSpPr/>
          <p:nvPr/>
        </p:nvSpPr>
        <p:spPr>
          <a:xfrm>
            <a:off x="4954587" y="1808397"/>
            <a:ext cx="4644570" cy="584775"/>
          </a:xfrm>
          <a:prstGeom prst="rect">
            <a:avLst/>
          </a:prstGeom>
        </p:spPr>
        <p:txBody>
          <a:bodyPr wrap="square">
            <a:spAutoFit/>
          </a:bodyPr>
          <a:lstStyle/>
          <a:p>
            <a:pPr fontAlgn="auto">
              <a:spcBef>
                <a:spcPts val="0"/>
              </a:spcBef>
              <a:spcAft>
                <a:spcPts val="0"/>
              </a:spcAft>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视图层</a:t>
            </a:r>
          </a:p>
        </p:txBody>
      </p:sp>
      <p:grpSp>
        <p:nvGrpSpPr>
          <p:cNvPr id="2" name="组合 1">
            <a:extLst>
              <a:ext uri="{FF2B5EF4-FFF2-40B4-BE49-F238E27FC236}">
                <a16:creationId xmlns:a16="http://schemas.microsoft.com/office/drawing/2014/main" xmlns="" id="{BBD0A024-ECDA-4E63-9FF3-CD6B44745F61}"/>
              </a:ext>
            </a:extLst>
          </p:cNvPr>
          <p:cNvGrpSpPr/>
          <p:nvPr/>
        </p:nvGrpSpPr>
        <p:grpSpPr>
          <a:xfrm>
            <a:off x="827088" y="11113"/>
            <a:ext cx="3898900" cy="5143501"/>
            <a:chOff x="827088" y="11113"/>
            <a:chExt cx="3898900" cy="5143501"/>
          </a:xfrm>
        </p:grpSpPr>
        <p:sp>
          <p:nvSpPr>
            <p:cNvPr id="13" name="AutoShape 50">
              <a:extLst>
                <a:ext uri="{FF2B5EF4-FFF2-40B4-BE49-F238E27FC236}">
                  <a16:creationId xmlns:a16="http://schemas.microsoft.com/office/drawing/2014/main" xmlns="" id="{D1D2C51A-EFE7-4808-AFF5-C4AA80D1BEA9}"/>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2">
              <a:extLst>
                <a:ext uri="{FF2B5EF4-FFF2-40B4-BE49-F238E27FC236}">
                  <a16:creationId xmlns:a16="http://schemas.microsoft.com/office/drawing/2014/main" xmlns="" id="{E341BE16-AB7C-4182-AB0B-DF5D3C27AAC4}"/>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3">
              <a:extLst>
                <a:ext uri="{FF2B5EF4-FFF2-40B4-BE49-F238E27FC236}">
                  <a16:creationId xmlns:a16="http://schemas.microsoft.com/office/drawing/2014/main" xmlns="" id="{D85C50D4-8AC6-4359-A769-85F84051379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4">
              <a:extLst>
                <a:ext uri="{FF2B5EF4-FFF2-40B4-BE49-F238E27FC236}">
                  <a16:creationId xmlns:a16="http://schemas.microsoft.com/office/drawing/2014/main" xmlns="" id="{610CB3EA-0601-4BF4-AD51-8C3884051E17}"/>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5">
              <a:extLst>
                <a:ext uri="{FF2B5EF4-FFF2-40B4-BE49-F238E27FC236}">
                  <a16:creationId xmlns:a16="http://schemas.microsoft.com/office/drawing/2014/main" xmlns="" id="{C3602B68-3184-46D5-B898-AAB4504111C4}"/>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
              <a:extLst>
                <a:ext uri="{FF2B5EF4-FFF2-40B4-BE49-F238E27FC236}">
                  <a16:creationId xmlns:a16="http://schemas.microsoft.com/office/drawing/2014/main" xmlns="" id="{060B66AD-AEC0-4BDD-BC7A-9C44F0265F8C}"/>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a:extLst>
                <a:ext uri="{FF2B5EF4-FFF2-40B4-BE49-F238E27FC236}">
                  <a16:creationId xmlns:a16="http://schemas.microsoft.com/office/drawing/2014/main" xmlns="" id="{66448DAC-2D0F-46C7-BB2E-5D93FA2A7C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a:extLst>
                <a:ext uri="{FF2B5EF4-FFF2-40B4-BE49-F238E27FC236}">
                  <a16:creationId xmlns:a16="http://schemas.microsoft.com/office/drawing/2014/main" xmlns="" id="{E4F36E64-BDDB-4B71-9AA9-21CCDBB466F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9">
              <a:extLst>
                <a:ext uri="{FF2B5EF4-FFF2-40B4-BE49-F238E27FC236}">
                  <a16:creationId xmlns:a16="http://schemas.microsoft.com/office/drawing/2014/main" xmlns="" id="{90FA5334-F2F1-428B-8F4F-A36CE4E9B1B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
              <a:extLst>
                <a:ext uri="{FF2B5EF4-FFF2-40B4-BE49-F238E27FC236}">
                  <a16:creationId xmlns:a16="http://schemas.microsoft.com/office/drawing/2014/main" xmlns="" id="{7B3E9E25-4055-4DA4-A0D8-406FF7736B9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1">
              <a:extLst>
                <a:ext uri="{FF2B5EF4-FFF2-40B4-BE49-F238E27FC236}">
                  <a16:creationId xmlns:a16="http://schemas.microsoft.com/office/drawing/2014/main" xmlns="" id="{92027263-FACD-429B-A5C9-590ECDCF265A}"/>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
              <a:extLst>
                <a:ext uri="{FF2B5EF4-FFF2-40B4-BE49-F238E27FC236}">
                  <a16:creationId xmlns:a16="http://schemas.microsoft.com/office/drawing/2014/main" xmlns="" id="{36B41FBD-358E-4A88-9D72-B1D006C2446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3">
              <a:extLst>
                <a:ext uri="{FF2B5EF4-FFF2-40B4-BE49-F238E27FC236}">
                  <a16:creationId xmlns:a16="http://schemas.microsoft.com/office/drawing/2014/main" xmlns="" id="{3B89414C-1847-478E-9BDD-12963D5FAA45}"/>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4">
              <a:extLst>
                <a:ext uri="{FF2B5EF4-FFF2-40B4-BE49-F238E27FC236}">
                  <a16:creationId xmlns:a16="http://schemas.microsoft.com/office/drawing/2014/main" xmlns="" id="{A88D966D-1322-46E5-9613-603621DD5EF6}"/>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5">
              <a:extLst>
                <a:ext uri="{FF2B5EF4-FFF2-40B4-BE49-F238E27FC236}">
                  <a16:creationId xmlns:a16="http://schemas.microsoft.com/office/drawing/2014/main" xmlns="" id="{528EBF43-20E3-4498-A96B-8F920F0C5D5C}"/>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
              <a:extLst>
                <a:ext uri="{FF2B5EF4-FFF2-40B4-BE49-F238E27FC236}">
                  <a16:creationId xmlns:a16="http://schemas.microsoft.com/office/drawing/2014/main" xmlns="" id="{7F1DA623-30FD-44AB-A3AF-2A7796579C5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7">
              <a:extLst>
                <a:ext uri="{FF2B5EF4-FFF2-40B4-BE49-F238E27FC236}">
                  <a16:creationId xmlns:a16="http://schemas.microsoft.com/office/drawing/2014/main" xmlns="" id="{1D41F04F-627F-4EA6-B6B5-76958D6B15B1}"/>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8">
              <a:extLst>
                <a:ext uri="{FF2B5EF4-FFF2-40B4-BE49-F238E27FC236}">
                  <a16:creationId xmlns:a16="http://schemas.microsoft.com/office/drawing/2014/main" xmlns="" id="{A271C72C-64A4-469E-B65D-FD4BE9729206}"/>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9">
              <a:extLst>
                <a:ext uri="{FF2B5EF4-FFF2-40B4-BE49-F238E27FC236}">
                  <a16:creationId xmlns:a16="http://schemas.microsoft.com/office/drawing/2014/main" xmlns="" id="{1A55E165-38AB-47E2-A519-5A3D98193619}"/>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0">
              <a:extLst>
                <a:ext uri="{FF2B5EF4-FFF2-40B4-BE49-F238E27FC236}">
                  <a16:creationId xmlns:a16="http://schemas.microsoft.com/office/drawing/2014/main" xmlns="" id="{6A576B1A-76B2-49F4-BAE4-E750036CF82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1">
              <a:extLst>
                <a:ext uri="{FF2B5EF4-FFF2-40B4-BE49-F238E27FC236}">
                  <a16:creationId xmlns:a16="http://schemas.microsoft.com/office/drawing/2014/main" xmlns="" id="{69560AD1-F3B8-4616-BEB5-E50F7D427E8B}"/>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2">
              <a:extLst>
                <a:ext uri="{FF2B5EF4-FFF2-40B4-BE49-F238E27FC236}">
                  <a16:creationId xmlns:a16="http://schemas.microsoft.com/office/drawing/2014/main" xmlns="" id="{74A25213-CA34-4118-A3EC-345D0A7A284A}"/>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3">
              <a:extLst>
                <a:ext uri="{FF2B5EF4-FFF2-40B4-BE49-F238E27FC236}">
                  <a16:creationId xmlns:a16="http://schemas.microsoft.com/office/drawing/2014/main" xmlns="" id="{EE4A33A4-9761-4ACE-AD1B-74D6DFB36300}"/>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4">
              <a:extLst>
                <a:ext uri="{FF2B5EF4-FFF2-40B4-BE49-F238E27FC236}">
                  <a16:creationId xmlns:a16="http://schemas.microsoft.com/office/drawing/2014/main" xmlns="" id="{07556D43-12AD-4F2C-97E6-653A3312A247}"/>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
              <a:extLst>
                <a:ext uri="{FF2B5EF4-FFF2-40B4-BE49-F238E27FC236}">
                  <a16:creationId xmlns:a16="http://schemas.microsoft.com/office/drawing/2014/main" xmlns="" id="{C5F7E720-3F27-4F63-9405-AEA23FAF6865}"/>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xmlns="" id="{68851D43-6B95-4E29-8313-7720EC06745D}"/>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a16="http://schemas.microsoft.com/office/drawing/2014/main" xmlns="" id="{649502B5-76CB-4081-84BA-65F7FE16294C}"/>
                </a:ext>
              </a:extLst>
            </p:cNvPr>
            <p:cNvSpPr/>
            <p:nvPr/>
          </p:nvSpPr>
          <p:spPr>
            <a:xfrm>
              <a:off x="2318871" y="1500308"/>
              <a:ext cx="948673"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cs typeface="+mn-ea"/>
                  <a:sym typeface="+mn-lt"/>
                </a:rPr>
                <a:t>3</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3805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视图层</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611560" y="987574"/>
            <a:ext cx="7776864" cy="2598853"/>
          </a:xfrm>
          <a:prstGeom prst="rect">
            <a:avLst/>
          </a:prstGeom>
          <a:noFill/>
        </p:spPr>
        <p:txBody>
          <a:bodyPr wrap="square" rtlCol="0">
            <a:spAutoFit/>
          </a:bodyPr>
          <a:lstStyle/>
          <a:p>
            <a:pPr>
              <a:lnSpc>
                <a:spcPct val="150000"/>
              </a:lnSpc>
            </a:pPr>
            <a:r>
              <a:rPr lang="zh-CN" altLang="en-US" sz="1400" dirty="0"/>
              <a:t>小程序框架的视图层由 </a:t>
            </a:r>
            <a:r>
              <a:rPr lang="en" altLang="zh-CN" sz="1400" dirty="0"/>
              <a:t>WXML </a:t>
            </a:r>
            <a:r>
              <a:rPr lang="zh-CN" altLang="en-US" sz="1400" dirty="0"/>
              <a:t>与 </a:t>
            </a:r>
            <a:r>
              <a:rPr lang="en" altLang="zh-CN" sz="1400" dirty="0"/>
              <a:t>WXSS </a:t>
            </a:r>
            <a:r>
              <a:rPr lang="zh-CN" altLang="en-US" sz="1400" dirty="0"/>
              <a:t>编写，由组件来进行展示。</a:t>
            </a:r>
          </a:p>
          <a:p>
            <a:pPr>
              <a:lnSpc>
                <a:spcPct val="150000"/>
              </a:lnSpc>
            </a:pPr>
            <a:r>
              <a:rPr lang="zh-CN" altLang="en-US" sz="1400" dirty="0"/>
              <a:t>将逻辑层的数据反应成视图，同时将视图层的事件发送给逻辑层。</a:t>
            </a:r>
            <a:endParaRPr lang="en-US" altLang="zh-CN" sz="1400" dirty="0"/>
          </a:p>
          <a:p>
            <a:pPr>
              <a:lnSpc>
                <a:spcPct val="150000"/>
              </a:lnSpc>
            </a:pPr>
            <a:endParaRPr lang="zh-CN" altLang="en-US" sz="1400" dirty="0"/>
          </a:p>
          <a:p>
            <a:pPr marL="285750" indent="-285750">
              <a:lnSpc>
                <a:spcPct val="150000"/>
              </a:lnSpc>
              <a:buFont typeface="Arial" panose="020B0604020202020204" pitchFamily="34" charset="0"/>
              <a:buChar char="•"/>
            </a:pPr>
            <a:r>
              <a:rPr lang="en" altLang="zh-CN" sz="1400" dirty="0">
                <a:solidFill>
                  <a:srgbClr val="006470"/>
                </a:solidFill>
              </a:rPr>
              <a:t>WXML(</a:t>
            </a:r>
            <a:r>
              <a:rPr lang="en" altLang="zh-CN" sz="1400" dirty="0" err="1">
                <a:solidFill>
                  <a:srgbClr val="006470"/>
                </a:solidFill>
              </a:rPr>
              <a:t>WeiXin</a:t>
            </a:r>
            <a:r>
              <a:rPr lang="en" altLang="zh-CN" sz="1400" dirty="0">
                <a:solidFill>
                  <a:srgbClr val="006470"/>
                </a:solidFill>
              </a:rPr>
              <a:t> Markup language)</a:t>
            </a:r>
            <a:r>
              <a:rPr lang="zh-CN" altLang="en" sz="1400" dirty="0"/>
              <a:t>是</a:t>
            </a:r>
            <a:r>
              <a:rPr lang="zh-CN" altLang="en-US" sz="1400" dirty="0"/>
              <a:t>框架设计的一套标签语言，结合基础组件、事件系统，可以构建出页面的结构。</a:t>
            </a:r>
            <a:endParaRPr lang="en-US" altLang="zh-CN" sz="1400" dirty="0"/>
          </a:p>
          <a:p>
            <a:pPr marL="285750" indent="-285750">
              <a:lnSpc>
                <a:spcPct val="150000"/>
              </a:lnSpc>
              <a:buFont typeface="Arial" panose="020B0604020202020204" pitchFamily="34" charset="0"/>
              <a:buChar char="•"/>
            </a:pPr>
            <a:r>
              <a:rPr lang="en" altLang="zh-CN" sz="1400" dirty="0">
                <a:solidFill>
                  <a:srgbClr val="006470"/>
                </a:solidFill>
              </a:rPr>
              <a:t>WXSS(</a:t>
            </a:r>
            <a:r>
              <a:rPr lang="en" altLang="zh-CN" sz="1400" dirty="0" err="1">
                <a:solidFill>
                  <a:srgbClr val="006470"/>
                </a:solidFill>
              </a:rPr>
              <a:t>WeiXin</a:t>
            </a:r>
            <a:r>
              <a:rPr lang="en" altLang="zh-CN" sz="1400" dirty="0">
                <a:solidFill>
                  <a:srgbClr val="006470"/>
                </a:solidFill>
              </a:rPr>
              <a:t> Style Sheet) </a:t>
            </a:r>
            <a:r>
              <a:rPr lang="zh-CN" altLang="en-US" sz="1400" dirty="0"/>
              <a:t>用于描述页面的样式。</a:t>
            </a:r>
          </a:p>
          <a:p>
            <a:pPr marL="285750" indent="-285750">
              <a:lnSpc>
                <a:spcPct val="150000"/>
              </a:lnSpc>
              <a:buFont typeface="Arial" panose="020B0604020202020204" pitchFamily="34" charset="0"/>
              <a:buChar char="•"/>
            </a:pPr>
            <a:r>
              <a:rPr lang="zh-CN" altLang="en-US" sz="1400" dirty="0">
                <a:solidFill>
                  <a:srgbClr val="006470"/>
                </a:solidFill>
              </a:rPr>
              <a:t>组件</a:t>
            </a:r>
            <a:r>
              <a:rPr lang="en-US" altLang="zh-CN" sz="1400" dirty="0">
                <a:solidFill>
                  <a:srgbClr val="006470"/>
                </a:solidFill>
              </a:rPr>
              <a:t>(</a:t>
            </a:r>
            <a:r>
              <a:rPr lang="en" altLang="zh-CN" sz="1400" dirty="0">
                <a:solidFill>
                  <a:srgbClr val="006470"/>
                </a:solidFill>
              </a:rPr>
              <a:t>Component)</a:t>
            </a:r>
            <a:r>
              <a:rPr lang="zh-CN" altLang="en-US" sz="1400" dirty="0"/>
              <a:t>是视图的基本组成单元。</a:t>
            </a:r>
          </a:p>
          <a:p>
            <a:pPr>
              <a:lnSpc>
                <a:spcPct val="150000"/>
              </a:lnSpc>
            </a:pPr>
            <a:endParaRPr lang="zh-CN" altLang="en-US" sz="1200" dirty="0"/>
          </a:p>
        </p:txBody>
      </p:sp>
    </p:spTree>
    <p:extLst>
      <p:ext uri="{BB962C8B-B14F-4D97-AF65-F5344CB8AC3E}">
        <p14:creationId xmlns:p14="http://schemas.microsoft.com/office/powerpoint/2010/main" val="17677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983026"/>
          </a:xfrm>
          <a:prstGeom prst="rect">
            <a:avLst/>
          </a:prstGeom>
          <a:noFill/>
        </p:spPr>
        <p:txBody>
          <a:bodyPr wrap="square" rtlCol="0">
            <a:spAutoFit/>
          </a:bodyPr>
          <a:lstStyle/>
          <a:p>
            <a:pPr>
              <a:lnSpc>
                <a:spcPct val="150000"/>
              </a:lnSpc>
            </a:pPr>
            <a:r>
              <a:rPr lang="en" altLang="zh-CN" sz="1400" dirty="0"/>
              <a:t>WXML </a:t>
            </a:r>
            <a:r>
              <a:rPr lang="zh-CN" altLang="en-US" sz="1400" dirty="0"/>
              <a:t>中的动态数据均来自对应 </a:t>
            </a:r>
            <a:r>
              <a:rPr lang="en" altLang="zh-CN" sz="1400" dirty="0"/>
              <a:t>Page </a:t>
            </a:r>
            <a:r>
              <a:rPr lang="zh-CN" altLang="en-US" sz="1400" dirty="0"/>
              <a:t>的 </a:t>
            </a:r>
            <a:r>
              <a:rPr lang="en" altLang="zh-CN" sz="1400" dirty="0"/>
              <a:t>data</a:t>
            </a:r>
            <a:r>
              <a:rPr lang="zh-CN" altLang="en" sz="1400" dirty="0"/>
              <a:t>。</a:t>
            </a:r>
            <a:endParaRPr lang="en-US" altLang="zh-CN" sz="1400" dirty="0"/>
          </a:p>
          <a:p>
            <a:pPr>
              <a:lnSpc>
                <a:spcPct val="150000"/>
              </a:lnSpc>
            </a:pPr>
            <a:r>
              <a:rPr lang="zh-CN" altLang="zh-CN" sz="1400" dirty="0"/>
              <a:t>在</a:t>
            </a:r>
            <a:r>
              <a:rPr lang="en-US" altLang="zh-CN" sz="1400" dirty="0"/>
              <a:t>WXML</a:t>
            </a:r>
            <a:r>
              <a:rPr lang="zh-CN" altLang="zh-CN" sz="1400" dirty="0"/>
              <a:t>页面中可以使用双花括号</a:t>
            </a:r>
            <a:r>
              <a:rPr lang="en-US" altLang="zh-CN" sz="1400" dirty="0"/>
              <a:t>{{</a:t>
            </a:r>
            <a:r>
              <a:rPr lang="zh-CN" altLang="zh-CN" sz="1400" dirty="0"/>
              <a:t>变量名</a:t>
            </a:r>
            <a:r>
              <a:rPr lang="en-US" altLang="zh-CN" sz="1400" dirty="0"/>
              <a:t>}}</a:t>
            </a:r>
            <a:r>
              <a:rPr lang="zh-CN" altLang="zh-CN" sz="1400" dirty="0"/>
              <a:t>的形式表示动态数据</a:t>
            </a:r>
            <a:r>
              <a:rPr lang="zh-CN" altLang="en-US" sz="1400" dirty="0"/>
              <a:t>，例如：</a:t>
            </a:r>
            <a:endParaRPr lang="en-US" altLang="zh-CN" sz="1400" dirty="0"/>
          </a:p>
          <a:p>
            <a:pPr>
              <a:lnSpc>
                <a:spcPct val="150000"/>
              </a:lnSpc>
            </a:pPr>
            <a:endParaRPr lang="zh-CN" altLang="en-US" sz="1200" dirty="0"/>
          </a:p>
        </p:txBody>
      </p:sp>
      <p:sp>
        <p:nvSpPr>
          <p:cNvPr id="4" name="文本框 3">
            <a:extLst>
              <a:ext uri="{FF2B5EF4-FFF2-40B4-BE49-F238E27FC236}">
                <a16:creationId xmlns:a16="http://schemas.microsoft.com/office/drawing/2014/main" xmlns="" id="{A889C1FC-08CF-164C-A150-8B78A56EF6B0}"/>
              </a:ext>
            </a:extLst>
          </p:cNvPr>
          <p:cNvSpPr txBox="1"/>
          <p:nvPr/>
        </p:nvSpPr>
        <p:spPr>
          <a:xfrm>
            <a:off x="611560" y="1822157"/>
            <a:ext cx="7520441" cy="377411"/>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dirty="0"/>
              <a:t>&lt;view&gt;{{</a:t>
            </a:r>
            <a:r>
              <a:rPr lang="en-US" altLang="zh-CN" sz="1400" dirty="0" err="1"/>
              <a:t>msg</a:t>
            </a:r>
            <a:r>
              <a:rPr lang="en-US" altLang="zh-CN" sz="1400" dirty="0"/>
              <a:t>}}&lt;view&gt;</a:t>
            </a:r>
            <a:endParaRPr lang="zh-CN" altLang="zh-CN" sz="1400" kern="1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2427734"/>
            <a:ext cx="7520441" cy="167007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400" dirty="0"/>
              <a:t>Page({</a:t>
            </a:r>
            <a:endParaRPr lang="zh-CN" altLang="zh-CN" sz="1400" dirty="0"/>
          </a:p>
          <a:p>
            <a:pPr marL="342900" indent="-342900" algn="just">
              <a:lnSpc>
                <a:spcPct val="150000"/>
              </a:lnSpc>
              <a:buFont typeface="+mj-lt"/>
              <a:buAutoNum type="arabicPeriod"/>
            </a:pPr>
            <a:r>
              <a:rPr lang="en-US" altLang="zh-CN" sz="1400" dirty="0"/>
              <a:t>  data: {</a:t>
            </a:r>
            <a:endParaRPr lang="zh-CN" altLang="zh-CN" sz="1400" dirty="0"/>
          </a:p>
          <a:p>
            <a:pPr marL="342900" indent="-342900" algn="just">
              <a:lnSpc>
                <a:spcPct val="150000"/>
              </a:lnSpc>
              <a:buFont typeface="+mj-lt"/>
              <a:buAutoNum type="arabicPeriod"/>
            </a:pPr>
            <a:r>
              <a:rPr lang="en-US" altLang="zh-CN" sz="1400" dirty="0"/>
              <a:t>    </a:t>
            </a:r>
            <a:r>
              <a:rPr lang="en-US" altLang="zh-CN" sz="1400" dirty="0" err="1"/>
              <a:t>msg</a:t>
            </a:r>
            <a:r>
              <a:rPr lang="en-US" altLang="zh-CN" sz="1400" dirty="0"/>
              <a:t>: ‘hello world!’</a:t>
            </a:r>
            <a:endParaRPr lang="zh-CN" altLang="zh-CN" sz="1400" dirty="0"/>
          </a:p>
          <a:p>
            <a:pPr marL="342900" indent="-342900" algn="just">
              <a:lnSpc>
                <a:spcPct val="150000"/>
              </a:lnSpc>
              <a:buFont typeface="+mj-lt"/>
              <a:buAutoNum type="arabicPeriod"/>
            </a:pPr>
            <a:r>
              <a:rPr lang="en-US" altLang="zh-CN" sz="1400" dirty="0"/>
              <a:t>  }</a:t>
            </a:r>
            <a:endParaRPr lang="zh-CN" altLang="zh-CN" sz="1400" dirty="0"/>
          </a:p>
          <a:p>
            <a:pPr marL="342900" indent="-342900" algn="just">
              <a:lnSpc>
                <a:spcPct val="150000"/>
              </a:lnSpc>
              <a:buFont typeface="+mj-lt"/>
              <a:buAutoNum type="arabicPeriod"/>
            </a:pPr>
            <a:r>
              <a:rPr lang="en-US" altLang="zh-CN" sz="1400" dirty="0"/>
              <a:t>})</a:t>
            </a:r>
            <a:endParaRPr lang="zh-CN" altLang="zh-CN" sz="1400" dirty="0"/>
          </a:p>
        </p:txBody>
      </p:sp>
    </p:spTree>
    <p:extLst>
      <p:ext uri="{BB962C8B-B14F-4D97-AF65-F5344CB8AC3E}">
        <p14:creationId xmlns:p14="http://schemas.microsoft.com/office/powerpoint/2010/main" val="17357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属性绑定</a:t>
            </a:r>
            <a:r>
              <a:rPr lang="en-US" altLang="zh-CN" sz="1800" dirty="0">
                <a:solidFill>
                  <a:schemeClr val="tx1">
                    <a:lumMod val="65000"/>
                    <a:lumOff val="35000"/>
                  </a:schemeClr>
                </a:solidFill>
                <a:latin typeface="+mn-lt"/>
                <a:ea typeface="+mn-ea"/>
                <a:cs typeface="+mn-ea"/>
                <a:sym typeface="+mn-lt"/>
              </a:rPr>
              <a:t> </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377411"/>
          </a:xfrm>
          <a:prstGeom prst="rect">
            <a:avLst/>
          </a:prstGeom>
          <a:noFill/>
        </p:spPr>
        <p:txBody>
          <a:bodyPr wrap="square" rtlCol="0">
            <a:spAutoFit/>
          </a:bodyPr>
          <a:lstStyle/>
          <a:p>
            <a:pPr>
              <a:lnSpc>
                <a:spcPct val="150000"/>
              </a:lnSpc>
            </a:pPr>
            <a:r>
              <a:rPr lang="zh-CN" altLang="zh-CN" sz="1400" dirty="0"/>
              <a:t>组件的属性也可以使用动态数据，例如组件的</a:t>
            </a:r>
            <a:r>
              <a:rPr lang="en-US" altLang="zh-CN" sz="1400" dirty="0"/>
              <a:t>id</a:t>
            </a:r>
            <a:r>
              <a:rPr lang="zh-CN" altLang="zh-CN" sz="1400" dirty="0"/>
              <a:t>、</a:t>
            </a:r>
            <a:r>
              <a:rPr lang="en-US" altLang="zh-CN" sz="1400" dirty="0"/>
              <a:t>class</a:t>
            </a:r>
            <a:r>
              <a:rPr lang="zh-CN" altLang="zh-CN" sz="1400" dirty="0"/>
              <a:t>等属性值。</a:t>
            </a:r>
            <a:r>
              <a:rPr lang="zh-CN" altLang="en-US" sz="1400" dirty="0"/>
              <a:t>例如：</a:t>
            </a:r>
            <a:endParaRPr lang="en-US" altLang="zh-CN" sz="1400" dirty="0"/>
          </a:p>
        </p:txBody>
      </p:sp>
      <p:sp>
        <p:nvSpPr>
          <p:cNvPr id="4" name="文本框 3">
            <a:extLst>
              <a:ext uri="{FF2B5EF4-FFF2-40B4-BE49-F238E27FC236}">
                <a16:creationId xmlns:a16="http://schemas.microsoft.com/office/drawing/2014/main" xmlns="" id="{A889C1FC-08CF-164C-A150-8B78A56EF6B0}"/>
              </a:ext>
            </a:extLst>
          </p:cNvPr>
          <p:cNvSpPr txBox="1"/>
          <p:nvPr/>
        </p:nvSpPr>
        <p:spPr>
          <a:xfrm>
            <a:off x="611560" y="1419622"/>
            <a:ext cx="7520441" cy="377411"/>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dirty="0"/>
              <a:t>&lt;view id="item-{{id}}"&gt;&lt;/view&gt;</a:t>
            </a:r>
            <a:endParaRPr lang="zh-CN" altLang="zh-CN" sz="1400" kern="1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2025199"/>
            <a:ext cx="7520441" cy="167007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400" dirty="0"/>
              <a:t>Page({</a:t>
            </a:r>
            <a:endParaRPr lang="zh-CN" altLang="zh-CN" sz="1400" dirty="0"/>
          </a:p>
          <a:p>
            <a:pPr marL="342900" indent="-342900" algn="just">
              <a:lnSpc>
                <a:spcPct val="150000"/>
              </a:lnSpc>
              <a:buFont typeface="+mj-lt"/>
              <a:buAutoNum type="arabicPeriod"/>
            </a:pPr>
            <a:r>
              <a:rPr lang="en-US" altLang="zh-CN" sz="1400" dirty="0"/>
              <a:t>  data: {</a:t>
            </a:r>
            <a:endParaRPr lang="zh-CN" altLang="zh-CN" sz="1400" dirty="0"/>
          </a:p>
          <a:p>
            <a:pPr marL="342900" indent="-342900" algn="just">
              <a:lnSpc>
                <a:spcPct val="150000"/>
              </a:lnSpc>
              <a:buFont typeface="+mj-lt"/>
              <a:buAutoNum type="arabicPeriod"/>
            </a:pPr>
            <a:r>
              <a:rPr lang="en-US" altLang="zh-CN" sz="1400" dirty="0"/>
              <a:t>    id: 0</a:t>
            </a:r>
            <a:endParaRPr lang="zh-CN" altLang="zh-CN" sz="1400" dirty="0"/>
          </a:p>
          <a:p>
            <a:pPr marL="342900" indent="-342900" algn="just">
              <a:lnSpc>
                <a:spcPct val="150000"/>
              </a:lnSpc>
              <a:buFont typeface="+mj-lt"/>
              <a:buAutoNum type="arabicPeriod"/>
            </a:pPr>
            <a:r>
              <a:rPr lang="en-US" altLang="zh-CN" sz="1400" dirty="0"/>
              <a:t>  }</a:t>
            </a:r>
            <a:endParaRPr lang="zh-CN" altLang="zh-CN" sz="1400" dirty="0"/>
          </a:p>
          <a:p>
            <a:pPr marL="342900" indent="-342900" algn="just">
              <a:lnSpc>
                <a:spcPct val="150000"/>
              </a:lnSpc>
              <a:buFont typeface="+mj-lt"/>
              <a:buAutoNum type="arabicPeriod"/>
            </a:pPr>
            <a:r>
              <a:rPr lang="en-US" altLang="zh-CN" sz="1400" dirty="0"/>
              <a:t>})</a:t>
            </a:r>
            <a:endParaRPr lang="zh-CN" altLang="zh-CN" sz="1400" dirty="0"/>
          </a:p>
        </p:txBody>
      </p:sp>
    </p:spTree>
    <p:extLst>
      <p:ext uri="{BB962C8B-B14F-4D97-AF65-F5344CB8AC3E}">
        <p14:creationId xmlns:p14="http://schemas.microsoft.com/office/powerpoint/2010/main" val="1182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控制属性</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377411"/>
          </a:xfrm>
          <a:prstGeom prst="rect">
            <a:avLst/>
          </a:prstGeom>
          <a:noFill/>
        </p:spPr>
        <p:txBody>
          <a:bodyPr wrap="square" rtlCol="0">
            <a:spAutoFit/>
          </a:bodyPr>
          <a:lstStyle/>
          <a:p>
            <a:pPr>
              <a:lnSpc>
                <a:spcPct val="150000"/>
              </a:lnSpc>
            </a:pPr>
            <a:r>
              <a:rPr lang="zh-CN" altLang="zh-CN" sz="1400" dirty="0"/>
              <a:t>控制属性也可以使用动态数据，但必须在引号内。</a:t>
            </a:r>
            <a:r>
              <a:rPr lang="zh-CN" altLang="en-US" sz="1400" dirty="0"/>
              <a:t>例如：</a:t>
            </a:r>
            <a:endParaRPr lang="en-US" altLang="zh-CN" sz="1400" dirty="0"/>
          </a:p>
        </p:txBody>
      </p:sp>
      <p:sp>
        <p:nvSpPr>
          <p:cNvPr id="4" name="文本框 3">
            <a:extLst>
              <a:ext uri="{FF2B5EF4-FFF2-40B4-BE49-F238E27FC236}">
                <a16:creationId xmlns:a16="http://schemas.microsoft.com/office/drawing/2014/main" xmlns="" id="{A889C1FC-08CF-164C-A150-8B78A56EF6B0}"/>
              </a:ext>
            </a:extLst>
          </p:cNvPr>
          <p:cNvSpPr txBox="1"/>
          <p:nvPr/>
        </p:nvSpPr>
        <p:spPr>
          <a:xfrm>
            <a:off x="611560" y="1419622"/>
            <a:ext cx="7520441" cy="377411"/>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spcAft>
                <a:spcPts val="0"/>
              </a:spcAft>
              <a:buFont typeface="+mj-lt"/>
              <a:buAutoNum type="arabicPeriod"/>
            </a:pPr>
            <a:r>
              <a:rPr lang="en-US" altLang="zh-CN" sz="1400" dirty="0"/>
              <a:t>&lt;view </a:t>
            </a:r>
            <a:r>
              <a:rPr lang="en-US" altLang="zh-CN" sz="1400" dirty="0" err="1"/>
              <a:t>wx:if</a:t>
            </a:r>
            <a:r>
              <a:rPr lang="en-US" altLang="zh-CN" sz="1400" dirty="0"/>
              <a:t>="{{condition}}"&gt;&lt;/view&gt;</a:t>
            </a:r>
            <a:endParaRPr lang="zh-CN" altLang="zh-CN" sz="1400" kern="1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2025199"/>
            <a:ext cx="7520441" cy="167007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400" dirty="0"/>
              <a:t>Page({</a:t>
            </a:r>
            <a:endParaRPr lang="zh-CN" altLang="zh-CN" sz="1400" dirty="0"/>
          </a:p>
          <a:p>
            <a:pPr marL="342900" indent="-342900" algn="just">
              <a:lnSpc>
                <a:spcPct val="150000"/>
              </a:lnSpc>
              <a:buFont typeface="+mj-lt"/>
              <a:buAutoNum type="arabicPeriod"/>
            </a:pPr>
            <a:r>
              <a:rPr lang="en-US" altLang="zh-CN" sz="1400" dirty="0"/>
              <a:t>  data: {</a:t>
            </a:r>
            <a:endParaRPr lang="zh-CN" altLang="zh-CN" sz="1400" dirty="0"/>
          </a:p>
          <a:p>
            <a:pPr marL="342900" indent="-342900" algn="just">
              <a:lnSpc>
                <a:spcPct val="150000"/>
              </a:lnSpc>
              <a:buFont typeface="+mj-lt"/>
              <a:buAutoNum type="arabicPeriod"/>
            </a:pPr>
            <a:r>
              <a:rPr lang="en-US" altLang="zh-CN" sz="1400" dirty="0"/>
              <a:t>    condition: true</a:t>
            </a:r>
            <a:endParaRPr lang="zh-CN" altLang="zh-CN" sz="1400" dirty="0"/>
          </a:p>
          <a:p>
            <a:pPr marL="342900" indent="-342900" algn="just">
              <a:lnSpc>
                <a:spcPct val="150000"/>
              </a:lnSpc>
              <a:buFont typeface="+mj-lt"/>
              <a:buAutoNum type="arabicPeriod"/>
            </a:pPr>
            <a:r>
              <a:rPr lang="en-US" altLang="zh-CN" sz="1400" dirty="0"/>
              <a:t>  }</a:t>
            </a:r>
            <a:endParaRPr lang="zh-CN" altLang="zh-CN" sz="1400" dirty="0"/>
          </a:p>
          <a:p>
            <a:pPr marL="342900" indent="-342900" algn="just">
              <a:lnSpc>
                <a:spcPct val="150000"/>
              </a:lnSpc>
              <a:buFont typeface="+mj-lt"/>
              <a:buAutoNum type="arabicPeriod"/>
            </a:pPr>
            <a:r>
              <a:rPr lang="en-US" altLang="zh-CN" sz="1400" dirty="0"/>
              <a:t>})</a:t>
            </a:r>
            <a:endParaRPr lang="zh-CN" altLang="zh-CN" sz="1400" dirty="0"/>
          </a:p>
        </p:txBody>
      </p:sp>
    </p:spTree>
    <p:extLst>
      <p:ext uri="{BB962C8B-B14F-4D97-AF65-F5344CB8AC3E}">
        <p14:creationId xmlns:p14="http://schemas.microsoft.com/office/powerpoint/2010/main" val="207775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关键字</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377411"/>
          </a:xfrm>
          <a:prstGeom prst="rect">
            <a:avLst/>
          </a:prstGeom>
          <a:noFill/>
        </p:spPr>
        <p:txBody>
          <a:bodyPr wrap="square" rtlCol="0">
            <a:spAutoFit/>
          </a:bodyPr>
          <a:lstStyle/>
          <a:p>
            <a:pPr>
              <a:lnSpc>
                <a:spcPct val="150000"/>
              </a:lnSpc>
            </a:pPr>
            <a:r>
              <a:rPr lang="zh-CN" altLang="zh-CN" sz="1400" dirty="0"/>
              <a:t>如果直接在引号内写布尔值也必须用双花括号括起来</a:t>
            </a:r>
            <a:r>
              <a:rPr lang="zh-CN" altLang="en-US" sz="1400" dirty="0"/>
              <a:t>，例如：</a:t>
            </a:r>
            <a:endParaRPr lang="en-US" altLang="zh-CN" sz="1400" dirty="0"/>
          </a:p>
        </p:txBody>
      </p:sp>
      <p:sp>
        <p:nvSpPr>
          <p:cNvPr id="4" name="文本框 3">
            <a:extLst>
              <a:ext uri="{FF2B5EF4-FFF2-40B4-BE49-F238E27FC236}">
                <a16:creationId xmlns:a16="http://schemas.microsoft.com/office/drawing/2014/main" xmlns="" id="{A889C1FC-08CF-164C-A150-8B78A56EF6B0}"/>
              </a:ext>
            </a:extLst>
          </p:cNvPr>
          <p:cNvSpPr txBox="1"/>
          <p:nvPr/>
        </p:nvSpPr>
        <p:spPr>
          <a:xfrm>
            <a:off x="611560" y="1419622"/>
            <a:ext cx="7520441" cy="700576"/>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400" dirty="0"/>
              <a:t>&lt;view </a:t>
            </a:r>
            <a:r>
              <a:rPr lang="en-US" altLang="zh-CN" sz="1400" dirty="0" err="1"/>
              <a:t>wx:if</a:t>
            </a:r>
            <a:r>
              <a:rPr lang="en-US" altLang="zh-CN" sz="1400" dirty="0"/>
              <a:t>='{{false}}'&gt;</a:t>
            </a:r>
            <a:r>
              <a:rPr lang="zh-CN" altLang="zh-CN" sz="1400" dirty="0"/>
              <a:t>测试</a:t>
            </a:r>
            <a:r>
              <a:rPr lang="en-US" altLang="zh-CN" sz="1400" dirty="0"/>
              <a:t>1&lt;/view&gt;</a:t>
            </a:r>
            <a:endParaRPr lang="zh-CN" altLang="zh-CN" sz="1400" dirty="0"/>
          </a:p>
          <a:p>
            <a:pPr marL="342900" indent="-342900" algn="just">
              <a:lnSpc>
                <a:spcPct val="150000"/>
              </a:lnSpc>
              <a:buFont typeface="+mj-lt"/>
              <a:buAutoNum type="arabicPeriod"/>
            </a:pPr>
            <a:r>
              <a:rPr lang="en-US" altLang="zh-CN" sz="1400" dirty="0"/>
              <a:t>&lt;view </a:t>
            </a:r>
            <a:r>
              <a:rPr lang="en-US" altLang="zh-CN" sz="1400" dirty="0" err="1"/>
              <a:t>wx:if</a:t>
            </a:r>
            <a:r>
              <a:rPr lang="en-US" altLang="zh-CN" sz="1400" dirty="0"/>
              <a:t>='{{true}}'&gt;</a:t>
            </a:r>
            <a:r>
              <a:rPr lang="zh-CN" altLang="zh-CN" sz="1400" dirty="0"/>
              <a:t>测试</a:t>
            </a:r>
            <a:r>
              <a:rPr lang="en-US" altLang="zh-CN" sz="1400" dirty="0"/>
              <a:t>2&lt;/view&gt;</a:t>
            </a:r>
            <a:endParaRPr lang="zh-CN" altLang="zh-CN" sz="1400" dirty="0"/>
          </a:p>
        </p:txBody>
      </p:sp>
      <p:sp>
        <p:nvSpPr>
          <p:cNvPr id="2" name="文本框 1">
            <a:extLst>
              <a:ext uri="{FF2B5EF4-FFF2-40B4-BE49-F238E27FC236}">
                <a16:creationId xmlns:a16="http://schemas.microsoft.com/office/drawing/2014/main" xmlns="" id="{E7989C42-F1F7-3347-A2F2-E6ECAE01202A}"/>
              </a:ext>
            </a:extLst>
          </p:cNvPr>
          <p:cNvSpPr txBox="1"/>
          <p:nvPr/>
        </p:nvSpPr>
        <p:spPr>
          <a:xfrm>
            <a:off x="539552" y="2499742"/>
            <a:ext cx="7520441" cy="923330"/>
          </a:xfrm>
          <a:prstGeom prst="rect">
            <a:avLst/>
          </a:prstGeom>
          <a:noFill/>
        </p:spPr>
        <p:txBody>
          <a:bodyPr wrap="square" rtlCol="0">
            <a:spAutoFit/>
          </a:bodyPr>
          <a:lstStyle/>
          <a:p>
            <a:pPr>
              <a:lnSpc>
                <a:spcPct val="150000"/>
              </a:lnSpc>
            </a:pPr>
            <a:r>
              <a:rPr lang="zh-CN" altLang="zh-CN" sz="1400" dirty="0"/>
              <a:t>注意不可以去掉双花括号直接写成</a:t>
            </a:r>
            <a:r>
              <a:rPr lang="en-US" altLang="zh-CN" sz="1400" dirty="0" err="1"/>
              <a:t>wx:if</a:t>
            </a:r>
            <a:r>
              <a:rPr lang="en-US" altLang="zh-CN" sz="1400" dirty="0"/>
              <a:t>='false'</a:t>
            </a:r>
            <a:r>
              <a:rPr lang="zh-CN" altLang="zh-CN" sz="1400" dirty="0"/>
              <a:t>，此时</a:t>
            </a:r>
            <a:r>
              <a:rPr lang="en-US" altLang="zh-CN" sz="1400" dirty="0"/>
              <a:t>false</a:t>
            </a:r>
            <a:r>
              <a:rPr lang="zh-CN" altLang="zh-CN" sz="1400" dirty="0"/>
              <a:t>会被认为是一个字符串，转换为布尔值后表示</a:t>
            </a:r>
            <a:r>
              <a:rPr lang="en-US" altLang="zh-CN" sz="1400" dirty="0"/>
              <a:t>true</a:t>
            </a:r>
            <a:r>
              <a:rPr lang="zh-CN" altLang="zh-CN" sz="1400" dirty="0"/>
              <a:t>。</a:t>
            </a:r>
          </a:p>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873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运算</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2880320" cy="2639569"/>
          </a:xfrm>
          <a:prstGeom prst="rect">
            <a:avLst/>
          </a:prstGeom>
          <a:noFill/>
        </p:spPr>
        <p:txBody>
          <a:bodyPr wrap="square" rtlCol="0">
            <a:spAutoFit/>
          </a:bodyPr>
          <a:lstStyle/>
          <a:p>
            <a:pPr>
              <a:lnSpc>
                <a:spcPct val="150000"/>
              </a:lnSpc>
            </a:pPr>
            <a:r>
              <a:rPr lang="zh-CN" altLang="en-US" sz="1400" dirty="0"/>
              <a:t>可以在 </a:t>
            </a:r>
            <a:r>
              <a:rPr lang="en-US" altLang="zh-CN" sz="1400" dirty="0"/>
              <a:t>{{}} </a:t>
            </a:r>
            <a:r>
              <a:rPr lang="zh-CN" altLang="en-US" sz="1400" dirty="0"/>
              <a:t>内进行简单的运算，支持如下几种运算方式：</a:t>
            </a:r>
            <a:endParaRPr lang="en-US" altLang="zh-CN" sz="1400" dirty="0"/>
          </a:p>
          <a:p>
            <a:pPr marL="285750" indent="-285750">
              <a:lnSpc>
                <a:spcPct val="150000"/>
              </a:lnSpc>
              <a:buFont typeface="Arial" panose="020B0604020202020204" pitchFamily="34" charset="0"/>
              <a:buChar char="•"/>
            </a:pPr>
            <a:r>
              <a:rPr lang="zh-CN" altLang="zh-CN" sz="1400" dirty="0"/>
              <a:t>三元运算</a:t>
            </a:r>
            <a:endParaRPr lang="en-US" altLang="zh-CN" sz="1400" dirty="0"/>
          </a:p>
          <a:p>
            <a:pPr marL="285750" indent="-285750">
              <a:lnSpc>
                <a:spcPct val="150000"/>
              </a:lnSpc>
              <a:buFont typeface="Arial" panose="020B0604020202020204" pitchFamily="34" charset="0"/>
              <a:buChar char="•"/>
            </a:pPr>
            <a:r>
              <a:rPr lang="zh-CN" altLang="zh-CN" sz="1400" dirty="0"/>
              <a:t>算数运算</a:t>
            </a:r>
            <a:endParaRPr lang="en-US" altLang="zh-CN" sz="1400" dirty="0"/>
          </a:p>
          <a:p>
            <a:pPr marL="285750" indent="-285750">
              <a:lnSpc>
                <a:spcPct val="150000"/>
              </a:lnSpc>
              <a:buFont typeface="Arial" panose="020B0604020202020204" pitchFamily="34" charset="0"/>
              <a:buChar char="•"/>
            </a:pPr>
            <a:r>
              <a:rPr lang="zh-CN" altLang="zh-CN" sz="1400" dirty="0"/>
              <a:t>逻辑判断</a:t>
            </a:r>
            <a:endParaRPr lang="en-US" altLang="zh-CN" sz="1400" dirty="0"/>
          </a:p>
          <a:p>
            <a:pPr marL="285750" indent="-285750">
              <a:lnSpc>
                <a:spcPct val="150000"/>
              </a:lnSpc>
              <a:buFont typeface="Arial" panose="020B0604020202020204" pitchFamily="34" charset="0"/>
              <a:buChar char="•"/>
            </a:pPr>
            <a:r>
              <a:rPr lang="zh-CN" altLang="zh-CN" sz="1400" dirty="0"/>
              <a:t>字符串运算</a:t>
            </a:r>
            <a:endParaRPr lang="en-US" altLang="zh-CN" sz="1400" dirty="0"/>
          </a:p>
          <a:p>
            <a:pPr marL="285750" indent="-285750">
              <a:lnSpc>
                <a:spcPct val="150000"/>
              </a:lnSpc>
              <a:buFont typeface="Arial" panose="020B0604020202020204" pitchFamily="34" charset="0"/>
              <a:buChar char="•"/>
            </a:pPr>
            <a:r>
              <a:rPr lang="zh-CN" altLang="zh-CN" sz="1400" dirty="0"/>
              <a:t>数据路径运算</a:t>
            </a:r>
          </a:p>
          <a:p>
            <a:pPr>
              <a:lnSpc>
                <a:spcPct val="150000"/>
              </a:lnSpc>
            </a:pPr>
            <a:endParaRPr lang="en-US" altLang="zh-CN" sz="14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3707904" y="750117"/>
            <a:ext cx="5184576" cy="3660682"/>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&lt;!--WXML--&gt;</a:t>
            </a:r>
            <a:endParaRPr lang="zh-CN" altLang="zh-CN" sz="1200" dirty="0"/>
          </a:p>
          <a:p>
            <a:pPr marL="342900" lvl="0" indent="-342900" algn="just">
              <a:lnSpc>
                <a:spcPct val="150000"/>
              </a:lnSpc>
              <a:buFont typeface="+mj-lt"/>
              <a:buAutoNum type="arabicPeriod"/>
            </a:pPr>
            <a:r>
              <a:rPr lang="en-US" altLang="zh-CN" sz="1200" dirty="0"/>
              <a:t>&lt;</a:t>
            </a:r>
            <a:r>
              <a:rPr lang="en-US" altLang="zh-CN" sz="1100" dirty="0"/>
              <a:t>view</a:t>
            </a:r>
            <a:r>
              <a:rPr lang="en-US" altLang="zh-CN" sz="1200" dirty="0"/>
              <a:t> hidden='{{result ? true : false}}'&gt;</a:t>
            </a:r>
            <a:r>
              <a:rPr lang="zh-CN" altLang="zh-CN" sz="1200" dirty="0"/>
              <a:t>该组件将被隐藏</a:t>
            </a:r>
            <a:r>
              <a:rPr lang="en-US" altLang="zh-CN" sz="1200" dirty="0"/>
              <a:t>&lt;/view&gt;</a:t>
            </a:r>
          </a:p>
          <a:p>
            <a:pPr marL="342900" indent="-342900" algn="just">
              <a:lnSpc>
                <a:spcPct val="150000"/>
              </a:lnSpc>
              <a:buFont typeface="+mj-lt"/>
              <a:buAutoNum type="arabicPeriod"/>
            </a:pPr>
            <a:r>
              <a:rPr lang="en-US" altLang="zh-CN" sz="1200" dirty="0"/>
              <a:t>&lt;view&gt; {{a + b}} + {{c}} + d &lt;/view&gt; &lt;!--</a:t>
            </a:r>
            <a:r>
              <a:rPr lang="zh-CN" altLang="zh-CN" sz="1200" dirty="0"/>
              <a:t>显示的结果是</a:t>
            </a:r>
            <a:r>
              <a:rPr lang="en-US" altLang="zh-CN" sz="1200" dirty="0"/>
              <a:t>3+3+d--&gt;</a:t>
            </a:r>
          </a:p>
          <a:p>
            <a:pPr marL="342900" indent="-342900" algn="just">
              <a:lnSpc>
                <a:spcPct val="150000"/>
              </a:lnSpc>
              <a:buFont typeface="+mj-lt"/>
              <a:buAutoNum type="arabicPeriod"/>
            </a:pPr>
            <a:r>
              <a:rPr lang="en-US" altLang="zh-CN" sz="1200" dirty="0"/>
              <a:t>&lt;view </a:t>
            </a:r>
            <a:r>
              <a:rPr lang="en-US" altLang="zh-CN" sz="1200" dirty="0" err="1"/>
              <a:t>wx:if</a:t>
            </a:r>
            <a:r>
              <a:rPr lang="en-US" altLang="zh-CN" sz="1200" dirty="0"/>
              <a:t>="{{x &gt; 5}}"&gt;</a:t>
            </a:r>
            <a:r>
              <a:rPr lang="zh-CN" altLang="zh-CN" sz="1200" dirty="0"/>
              <a:t>该组件将被显示</a:t>
            </a:r>
            <a:r>
              <a:rPr lang="en-US" altLang="zh-CN" sz="1200" dirty="0"/>
              <a:t>&lt;/view&gt;</a:t>
            </a:r>
            <a:endParaRPr lang="zh-CN" altLang="zh-CN" sz="1200" dirty="0"/>
          </a:p>
          <a:p>
            <a:pPr algn="just">
              <a:lnSpc>
                <a:spcPct val="150000"/>
              </a:lnSpc>
            </a:pPr>
            <a:endParaRPr lang="zh-CN" altLang="zh-CN" sz="1200" dirty="0"/>
          </a:p>
          <a:p>
            <a:pPr marL="342900" lvl="0" indent="-342900" algn="just">
              <a:lnSpc>
                <a:spcPct val="150000"/>
              </a:lnSpc>
              <a:buFont typeface="+mj-lt"/>
              <a:buAutoNum type="arabicPeriod"/>
            </a:pPr>
            <a:r>
              <a:rPr lang="en-US" altLang="zh-CN" sz="1200" dirty="0"/>
              <a:t>//JS</a:t>
            </a:r>
            <a:endParaRPr lang="zh-CN" altLang="zh-CN" sz="1200" dirty="0"/>
          </a:p>
          <a:p>
            <a:pPr marL="342900" lvl="0" indent="-342900" algn="just">
              <a:lnSpc>
                <a:spcPct val="150000"/>
              </a:lnSpc>
              <a:buFont typeface="+mj-lt"/>
              <a:buAutoNum type="arabicPeriod"/>
            </a:pPr>
            <a:r>
              <a:rPr lang="en-US" altLang="zh-CN" sz="1200" dirty="0"/>
              <a:t>Page({</a:t>
            </a:r>
            <a:endParaRPr lang="zh-CN" altLang="zh-CN" sz="1200" dirty="0"/>
          </a:p>
          <a:p>
            <a:pPr marL="342900" lvl="0" indent="-342900" algn="just">
              <a:lnSpc>
                <a:spcPct val="150000"/>
              </a:lnSpc>
              <a:buFont typeface="+mj-lt"/>
              <a:buAutoNum type="arabicPeriod"/>
            </a:pPr>
            <a:r>
              <a:rPr lang="en-US" altLang="zh-CN" sz="1200" dirty="0"/>
              <a:t>    data: {</a:t>
            </a:r>
            <a:endParaRPr lang="zh-CN" altLang="zh-CN" sz="1200" dirty="0"/>
          </a:p>
          <a:p>
            <a:pPr marL="342900" lvl="0" indent="-342900" algn="just">
              <a:lnSpc>
                <a:spcPct val="150000"/>
              </a:lnSpc>
              <a:buFont typeface="+mj-lt"/>
              <a:buAutoNum type="arabicPeriod"/>
            </a:pPr>
            <a:r>
              <a:rPr lang="en-US" altLang="zh-CN" sz="1200" dirty="0"/>
              <a:t>      result : false,</a:t>
            </a:r>
          </a:p>
          <a:p>
            <a:pPr marL="342900" lvl="0" indent="-342900" algn="just">
              <a:lnSpc>
                <a:spcPct val="150000"/>
              </a:lnSpc>
              <a:buFont typeface="+mj-lt"/>
              <a:buAutoNum type="arabicPeriod"/>
            </a:pPr>
            <a:r>
              <a:rPr lang="en-US" altLang="zh-CN" sz="1200" dirty="0"/>
              <a:t>      a : 1, b : 2, c : 3,</a:t>
            </a:r>
          </a:p>
          <a:p>
            <a:pPr marL="342900" lvl="0" indent="-342900" algn="just">
              <a:lnSpc>
                <a:spcPct val="150000"/>
              </a:lnSpc>
              <a:buFont typeface="+mj-lt"/>
              <a:buAutoNum type="arabicPeriod"/>
            </a:pPr>
            <a:r>
              <a:rPr lang="en-US" altLang="zh-CN" sz="1200" dirty="0"/>
              <a:t>      x : 99</a:t>
            </a:r>
            <a:endParaRPr lang="zh-CN" altLang="zh-CN" sz="1200" dirty="0"/>
          </a:p>
          <a:p>
            <a:pPr marL="342900" lvl="0" indent="-342900" algn="just">
              <a:lnSpc>
                <a:spcPct val="150000"/>
              </a:lnSpc>
              <a:buFont typeface="+mj-lt"/>
              <a:buAutoNum type="arabicPeriod"/>
            </a:pPr>
            <a:r>
              <a:rPr lang="en-US" altLang="zh-CN" sz="1200" dirty="0"/>
              <a:t>    }</a:t>
            </a:r>
            <a:endParaRPr lang="zh-CN" altLang="zh-CN" sz="1200" dirty="0"/>
          </a:p>
          <a:p>
            <a:pPr marL="342900" indent="-342900" algn="just">
              <a:lnSpc>
                <a:spcPct val="150000"/>
              </a:lnSpc>
              <a:buFont typeface="+mj-lt"/>
              <a:buAutoNum type="arabicPeriod"/>
            </a:pPr>
            <a:r>
              <a:rPr lang="en-US" altLang="zh-CN" sz="1200" dirty="0"/>
              <a:t>})</a:t>
            </a:r>
            <a:endParaRPr lang="zh-CN" altLang="zh-CN" sz="1200" dirty="0"/>
          </a:p>
        </p:txBody>
      </p:sp>
    </p:spTree>
    <p:extLst>
      <p:ext uri="{BB962C8B-B14F-4D97-AF65-F5344CB8AC3E}">
        <p14:creationId xmlns:p14="http://schemas.microsoft.com/office/powerpoint/2010/main" val="204830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组合</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377411"/>
          </a:xfrm>
          <a:prstGeom prst="rect">
            <a:avLst/>
          </a:prstGeom>
          <a:noFill/>
        </p:spPr>
        <p:txBody>
          <a:bodyPr wrap="square" rtlCol="0">
            <a:spAutoFit/>
          </a:bodyPr>
          <a:lstStyle/>
          <a:p>
            <a:pPr>
              <a:lnSpc>
                <a:spcPct val="150000"/>
              </a:lnSpc>
            </a:pPr>
            <a:r>
              <a:rPr lang="zh-CN" altLang="en-US" sz="1400" dirty="0"/>
              <a:t>可以在 </a:t>
            </a:r>
            <a:r>
              <a:rPr lang="en-US" altLang="zh-CN" sz="1400" dirty="0"/>
              <a:t>{{}} </a:t>
            </a:r>
            <a:r>
              <a:rPr lang="zh-CN" altLang="en-US" sz="1400" dirty="0"/>
              <a:t>内直接进行组合，构成新的对象或者数组。</a:t>
            </a:r>
            <a:endParaRPr lang="en-US" altLang="zh-CN" sz="14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330242"/>
            <a:ext cx="8208912" cy="282968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&lt;!--WXML--&gt;</a:t>
            </a:r>
            <a:endParaRPr lang="zh-CN" altLang="zh-CN" sz="1200" dirty="0"/>
          </a:p>
          <a:p>
            <a:pPr marL="342900" indent="-342900" algn="just">
              <a:lnSpc>
                <a:spcPct val="150000"/>
              </a:lnSpc>
              <a:buFont typeface="+mj-lt"/>
              <a:buAutoNum type="arabicPeriod"/>
            </a:pPr>
            <a:r>
              <a:rPr lang="en-US" altLang="zh-CN" sz="1200" dirty="0"/>
              <a:t>&lt;view </a:t>
            </a:r>
            <a:r>
              <a:rPr lang="en-US" altLang="zh-CN" sz="1200" dirty="0" err="1"/>
              <a:t>wx:for</a:t>
            </a:r>
            <a:r>
              <a:rPr lang="en-US" altLang="zh-CN" sz="1200" dirty="0"/>
              <a:t>='{{[1,2,x,4]}}'&gt;{{item}}&lt;/view&gt; &lt;!--</a:t>
            </a:r>
            <a:r>
              <a:rPr lang="zh-CN" altLang="zh-CN" sz="1200" dirty="0"/>
              <a:t>最终组合成数组</a:t>
            </a:r>
            <a:r>
              <a:rPr lang="en-US" altLang="zh-CN" sz="1200" dirty="0"/>
              <a:t>[1, 2, 3, 4]</a:t>
            </a:r>
            <a:r>
              <a:rPr lang="zh-CN" altLang="zh-CN" sz="1200" dirty="0"/>
              <a:t>。</a:t>
            </a:r>
            <a:r>
              <a:rPr lang="en-US" altLang="zh-CN" sz="1200" dirty="0"/>
              <a:t>--&gt;</a:t>
            </a:r>
          </a:p>
          <a:p>
            <a:pPr marL="342900" indent="-342900" algn="just">
              <a:lnSpc>
                <a:spcPct val="150000"/>
              </a:lnSpc>
              <a:buFont typeface="+mj-lt"/>
              <a:buAutoNum type="arabicPeriod"/>
            </a:pPr>
            <a:r>
              <a:rPr lang="en" altLang="zh-CN" sz="1200" dirty="0"/>
              <a:t>&lt;template is=“</a:t>
            </a:r>
            <a:r>
              <a:rPr lang="en" altLang="zh-CN" sz="1200" dirty="0" err="1"/>
              <a:t>objectCombine</a:t>
            </a:r>
            <a:r>
              <a:rPr lang="en" altLang="zh-CN" sz="1200" dirty="0"/>
              <a:t>” data=“{{for: a, bar: b}}”&gt;&lt;/template&gt;</a:t>
            </a:r>
            <a:r>
              <a:rPr lang="zh-CN" altLang="en-US" sz="1200" dirty="0"/>
              <a:t> </a:t>
            </a:r>
            <a:r>
              <a:rPr lang="en-US" altLang="zh-CN" sz="1200" dirty="0"/>
              <a:t>&lt;!--</a:t>
            </a:r>
            <a:r>
              <a:rPr lang="zh-CN" altLang="en-US" sz="1200" dirty="0"/>
              <a:t>最终组合成的对象是 </a:t>
            </a:r>
            <a:r>
              <a:rPr lang="en-US" altLang="zh-CN" sz="1200" dirty="0"/>
              <a:t>{for: 1, bar: 2}--&gt;</a:t>
            </a:r>
            <a:endParaRPr lang="zh-CN" altLang="zh-CN" sz="1200" dirty="0"/>
          </a:p>
          <a:p>
            <a:pPr algn="just">
              <a:lnSpc>
                <a:spcPct val="150000"/>
              </a:lnSpc>
            </a:pPr>
            <a:endParaRPr lang="zh-CN" altLang="zh-CN" sz="1200" dirty="0"/>
          </a:p>
          <a:p>
            <a:pPr marL="342900" indent="-342900" algn="just">
              <a:lnSpc>
                <a:spcPct val="150000"/>
              </a:lnSpc>
              <a:buFont typeface="+mj-lt"/>
              <a:buAutoNum type="arabicPeriod"/>
            </a:pPr>
            <a:r>
              <a:rPr lang="en-US" altLang="zh-CN" sz="1200" dirty="0"/>
              <a:t>//JS</a:t>
            </a:r>
            <a:endParaRPr lang="zh-CN" altLang="zh-CN" sz="1200" dirty="0"/>
          </a:p>
          <a:p>
            <a:pPr marL="342900" indent="-342900" algn="just">
              <a:lnSpc>
                <a:spcPct val="150000"/>
              </a:lnSpc>
              <a:buFont typeface="+mj-lt"/>
              <a:buAutoNum type="arabicPeriod"/>
            </a:pPr>
            <a:r>
              <a:rPr lang="en-US" altLang="zh-CN" sz="1200" dirty="0"/>
              <a:t>Page({</a:t>
            </a:r>
            <a:endParaRPr lang="zh-CN" altLang="zh-CN" sz="1200" dirty="0"/>
          </a:p>
          <a:p>
            <a:pPr marL="342900" indent="-342900" algn="just">
              <a:lnSpc>
                <a:spcPct val="150000"/>
              </a:lnSpc>
              <a:buFont typeface="+mj-lt"/>
              <a:buAutoNum type="arabicPeriod"/>
            </a:pPr>
            <a:r>
              <a:rPr lang="en-US" altLang="zh-CN" sz="1200" dirty="0"/>
              <a:t>    data: { x : 3, a : 1, b : 2 }</a:t>
            </a:r>
            <a:endParaRPr lang="zh-CN" altLang="zh-CN" sz="1200" dirty="0"/>
          </a:p>
          <a:p>
            <a:pPr marL="342900" indent="-342900" algn="just">
              <a:lnSpc>
                <a:spcPct val="150000"/>
              </a:lnSpc>
              <a:buFont typeface="+mj-lt"/>
              <a:buAutoNum type="arabicPeriod"/>
            </a:pPr>
            <a:r>
              <a:rPr lang="en-US" altLang="zh-CN" sz="1200" dirty="0"/>
              <a:t>})</a:t>
            </a:r>
            <a:endParaRPr lang="zh-CN" altLang="zh-CN" sz="1200" dirty="0"/>
          </a:p>
          <a:p>
            <a:pPr marL="342900" indent="-342900" algn="just">
              <a:lnSpc>
                <a:spcPct val="150000"/>
              </a:lnSpc>
              <a:buFont typeface="+mj-lt"/>
              <a:buAutoNum type="arabicPeriod"/>
            </a:pPr>
            <a:endParaRPr lang="zh-CN" altLang="zh-CN" sz="1200" dirty="0"/>
          </a:p>
        </p:txBody>
      </p:sp>
    </p:spTree>
    <p:extLst>
      <p:ext uri="{BB962C8B-B14F-4D97-AF65-F5344CB8AC3E}">
        <p14:creationId xmlns:p14="http://schemas.microsoft.com/office/powerpoint/2010/main" val="350824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小程序框架</a:t>
            </a:r>
            <a:endParaRPr lang="en-GB" altLang="zh-CN" sz="1800" dirty="0">
              <a:solidFill>
                <a:schemeClr val="tx1">
                  <a:lumMod val="65000"/>
                  <a:lumOff val="35000"/>
                </a:schemeClr>
              </a:solidFill>
              <a:latin typeface="+mn-lt"/>
              <a:ea typeface="+mn-ea"/>
              <a:cs typeface="+mn-ea"/>
              <a:sym typeface="+mn-lt"/>
            </a:endParaRPr>
          </a:p>
        </p:txBody>
      </p:sp>
      <p:pic>
        <p:nvPicPr>
          <p:cNvPr id="2" name="图片 1">
            <a:extLst>
              <a:ext uri="{FF2B5EF4-FFF2-40B4-BE49-F238E27FC236}">
                <a16:creationId xmlns:a16="http://schemas.microsoft.com/office/drawing/2014/main" xmlns="" id="{6BD1CC83-6D12-2A44-A513-E17D75A04D16}"/>
              </a:ext>
            </a:extLst>
          </p:cNvPr>
          <p:cNvPicPr>
            <a:picLocks noChangeAspect="1"/>
          </p:cNvPicPr>
          <p:nvPr/>
        </p:nvPicPr>
        <p:blipFill>
          <a:blip r:embed="rId2"/>
          <a:stretch>
            <a:fillRect/>
          </a:stretch>
        </p:blipFill>
        <p:spPr>
          <a:xfrm>
            <a:off x="251520" y="555526"/>
            <a:ext cx="4858272" cy="3600400"/>
          </a:xfrm>
          <a:prstGeom prst="rect">
            <a:avLst/>
          </a:prstGeom>
        </p:spPr>
      </p:pic>
      <p:sp>
        <p:nvSpPr>
          <p:cNvPr id="3" name="文本框 2">
            <a:extLst>
              <a:ext uri="{FF2B5EF4-FFF2-40B4-BE49-F238E27FC236}">
                <a16:creationId xmlns:a16="http://schemas.microsoft.com/office/drawing/2014/main" xmlns="" id="{5D990F9C-F9EA-7B4D-8FDA-00CD29E57CAA}"/>
              </a:ext>
            </a:extLst>
          </p:cNvPr>
          <p:cNvSpPr txBox="1"/>
          <p:nvPr/>
        </p:nvSpPr>
        <p:spPr>
          <a:xfrm>
            <a:off x="5109792" y="699542"/>
            <a:ext cx="3854696" cy="393768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整个小程序框架系统分为两部分：逻辑层（</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App Service</a:t>
            </a:r>
            <a:r>
              <a:rPr kumimoji="1"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和视图层（</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View</a:t>
            </a:r>
            <a:r>
              <a:rPr kumimoji="1"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小程序的运行环境分成渲染层和逻辑层，其中 </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WXML </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模板和 </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WXSS </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样式工作在渲染层，</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JS </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脚本工作在逻辑层渲染层的界面使用了</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WebView </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进行渲染；逻辑层采用</a:t>
            </a:r>
            <a:r>
              <a:rPr kumimoji="1" lang="en"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JsCore</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线程运行</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JS</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脚本。一个小程序存在多个界面，所以渲染层存在多个</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WebView</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线程，这两个线程的通信会经由微信客户端做中转，逻辑层发送网络请求也经由</a:t>
            </a:r>
            <a:r>
              <a:rPr kumimoji="1"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微信客户端</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转发</a:t>
            </a:r>
            <a:endParaRPr kumimoji="1"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小程序提供了自己的视图层描述语言 </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WXML </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 </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WXSS</a:t>
            </a:r>
            <a:r>
              <a:rPr kumimoji="1"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以及基于 </a:t>
            </a:r>
            <a:r>
              <a:rPr kumimoji="1"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JavaScript </a:t>
            </a:r>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的逻辑层框架，并在视图层与逻辑层间提供了数据传输和事件系统，让开发者能够专注于数据与逻辑</a:t>
            </a:r>
            <a:b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br>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65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数据绑定</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组合</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377411"/>
          </a:xfrm>
          <a:prstGeom prst="rect">
            <a:avLst/>
          </a:prstGeom>
          <a:noFill/>
        </p:spPr>
        <p:txBody>
          <a:bodyPr wrap="square" rtlCol="0">
            <a:spAutoFit/>
          </a:bodyPr>
          <a:lstStyle/>
          <a:p>
            <a:pPr>
              <a:lnSpc>
                <a:spcPct val="150000"/>
              </a:lnSpc>
            </a:pPr>
            <a:r>
              <a:rPr lang="zh-CN" altLang="en-US" sz="1400" dirty="0"/>
              <a:t>也可以用扩展运算符 </a:t>
            </a:r>
            <a:r>
              <a:rPr lang="en-US" altLang="zh-CN" sz="1400" dirty="0"/>
              <a:t>... </a:t>
            </a:r>
            <a:r>
              <a:rPr lang="zh-CN" altLang="en-US" sz="1400" dirty="0"/>
              <a:t>来将一个对象展开</a:t>
            </a:r>
            <a:endParaRPr lang="en-US" altLang="zh-CN" sz="14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330242"/>
            <a:ext cx="8208912" cy="338368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&lt;!--WXML--&gt;</a:t>
            </a:r>
            <a:endParaRPr lang="zh-CN" altLang="zh-CN" sz="1200" dirty="0"/>
          </a:p>
          <a:p>
            <a:pPr marL="342900" indent="-342900" algn="just">
              <a:lnSpc>
                <a:spcPct val="150000"/>
              </a:lnSpc>
              <a:buFont typeface="+mj-lt"/>
              <a:buAutoNum type="arabicPeriod"/>
            </a:pPr>
            <a:r>
              <a:rPr lang="en-US" altLang="zh-CN" sz="1200" dirty="0"/>
              <a:t>&lt;template is="</a:t>
            </a:r>
            <a:r>
              <a:rPr lang="en-US" altLang="zh-CN" sz="1200" dirty="0" err="1"/>
              <a:t>objectCombine</a:t>
            </a:r>
            <a:r>
              <a:rPr lang="en-US" altLang="zh-CN" sz="1200" dirty="0"/>
              <a:t>" data="{{...obj1, ...obj2, e: 5}}"&gt;&lt;/template&gt;</a:t>
            </a:r>
          </a:p>
          <a:p>
            <a:pPr marL="342900" indent="-342900" algn="just">
              <a:lnSpc>
                <a:spcPct val="150000"/>
              </a:lnSpc>
              <a:buFont typeface="+mj-lt"/>
              <a:buAutoNum type="arabicPeriod"/>
            </a:pPr>
            <a:r>
              <a:rPr lang="en-US" altLang="zh-CN" sz="1200" dirty="0"/>
              <a:t>&lt;!-- </a:t>
            </a:r>
            <a:r>
              <a:rPr lang="zh-CN" altLang="en-US" sz="1200" dirty="0"/>
              <a:t>最终组合成的对象是 </a:t>
            </a:r>
            <a:r>
              <a:rPr lang="en-US" altLang="zh-CN" sz="1200" dirty="0"/>
              <a:t>{a: 1, b: 2, c: 3, d: 4, e: 5}</a:t>
            </a:r>
            <a:r>
              <a:rPr lang="en-US" altLang="zh-CN" sz="1200" dirty="0">
                <a:sym typeface="Wingdings" pitchFamily="2" charset="2"/>
              </a:rPr>
              <a:t> --&gt;</a:t>
            </a:r>
            <a:endParaRPr lang="en-US" altLang="zh-CN" sz="1200" dirty="0"/>
          </a:p>
          <a:p>
            <a:pPr algn="just">
              <a:lnSpc>
                <a:spcPct val="150000"/>
              </a:lnSpc>
            </a:pPr>
            <a:endParaRPr lang="zh-CN" altLang="zh-CN" sz="1200" dirty="0"/>
          </a:p>
          <a:p>
            <a:pPr marL="342900" indent="-342900" algn="just">
              <a:lnSpc>
                <a:spcPct val="150000"/>
              </a:lnSpc>
              <a:buFont typeface="+mj-lt"/>
              <a:buAutoNum type="arabicPeriod"/>
            </a:pPr>
            <a:r>
              <a:rPr lang="en-US" altLang="zh-CN" sz="1200" dirty="0"/>
              <a:t>//JS</a:t>
            </a:r>
            <a:endParaRPr lang="zh-CN" altLang="zh-CN" sz="1200" dirty="0"/>
          </a:p>
          <a:p>
            <a:pPr marL="342900" indent="-342900" algn="just">
              <a:lnSpc>
                <a:spcPct val="150000"/>
              </a:lnSpc>
              <a:buFont typeface="+mj-lt"/>
              <a:buAutoNum type="arabicPeriod"/>
            </a:pPr>
            <a:r>
              <a:rPr lang="en-US" altLang="zh-CN" sz="1200" dirty="0"/>
              <a:t>Page({</a:t>
            </a:r>
            <a:endParaRPr lang="zh-CN" altLang="zh-CN" sz="1200" dirty="0"/>
          </a:p>
          <a:p>
            <a:pPr marL="342900" indent="-342900" algn="just">
              <a:lnSpc>
                <a:spcPct val="150000"/>
              </a:lnSpc>
              <a:buFont typeface="+mj-lt"/>
              <a:buAutoNum type="arabicPeriod"/>
            </a:pPr>
            <a:r>
              <a:rPr lang="en-US" altLang="zh-CN" sz="1200" dirty="0"/>
              <a:t> data: { </a:t>
            </a:r>
          </a:p>
          <a:p>
            <a:pPr marL="342900" indent="-342900" algn="just">
              <a:lnSpc>
                <a:spcPct val="150000"/>
              </a:lnSpc>
              <a:buFont typeface="+mj-lt"/>
              <a:buAutoNum type="arabicPeriod"/>
            </a:pPr>
            <a:r>
              <a:rPr lang="en-US" altLang="zh-CN" sz="1200" dirty="0"/>
              <a:t>    obj1: { a: 1, b: 2 }, </a:t>
            </a:r>
          </a:p>
          <a:p>
            <a:pPr marL="342900" indent="-342900" algn="just">
              <a:lnSpc>
                <a:spcPct val="150000"/>
              </a:lnSpc>
              <a:buFont typeface="+mj-lt"/>
              <a:buAutoNum type="arabicPeriod"/>
            </a:pPr>
            <a:r>
              <a:rPr lang="en-US" altLang="zh-CN" sz="1200" dirty="0"/>
              <a:t>    obj2: { c: 3, d: 4 } </a:t>
            </a:r>
          </a:p>
          <a:p>
            <a:pPr marL="342900" indent="-342900" algn="just">
              <a:lnSpc>
                <a:spcPct val="150000"/>
              </a:lnSpc>
              <a:buFont typeface="+mj-lt"/>
              <a:buAutoNum type="arabicPeriod"/>
            </a:pPr>
            <a:r>
              <a:rPr lang="en-US" altLang="zh-CN" sz="1200" dirty="0"/>
              <a:t>  }</a:t>
            </a:r>
          </a:p>
          <a:p>
            <a:pPr marL="342900" indent="-342900" algn="just">
              <a:lnSpc>
                <a:spcPct val="150000"/>
              </a:lnSpc>
              <a:buFont typeface="+mj-lt"/>
              <a:buAutoNum type="arabicPeriod"/>
            </a:pPr>
            <a:r>
              <a:rPr lang="en-US" altLang="zh-CN" sz="1200" dirty="0"/>
              <a:t>})</a:t>
            </a:r>
            <a:endParaRPr lang="zh-CN" altLang="zh-CN" sz="1200" dirty="0"/>
          </a:p>
          <a:p>
            <a:pPr marL="342900" indent="-342900" algn="just">
              <a:lnSpc>
                <a:spcPct val="150000"/>
              </a:lnSpc>
              <a:buFont typeface="+mj-lt"/>
              <a:buAutoNum type="arabicPeriod"/>
            </a:pPr>
            <a:endParaRPr lang="zh-CN" altLang="zh-CN" sz="1200" dirty="0"/>
          </a:p>
        </p:txBody>
      </p:sp>
    </p:spTree>
    <p:extLst>
      <p:ext uri="{BB962C8B-B14F-4D97-AF65-F5344CB8AC3E}">
        <p14:creationId xmlns:p14="http://schemas.microsoft.com/office/powerpoint/2010/main" val="425001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条件渲染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 altLang="zh-CN" sz="1800" dirty="0" err="1">
                <a:solidFill>
                  <a:schemeClr val="tx1">
                    <a:lumMod val="65000"/>
                    <a:lumOff val="35000"/>
                  </a:schemeClr>
                </a:solidFill>
                <a:latin typeface="+mn-lt"/>
                <a:ea typeface="+mn-ea"/>
                <a:cs typeface="+mn-ea"/>
              </a:rPr>
              <a:t>wx:if</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377411"/>
          </a:xfrm>
          <a:prstGeom prst="rect">
            <a:avLst/>
          </a:prstGeom>
          <a:noFill/>
        </p:spPr>
        <p:txBody>
          <a:bodyPr wrap="square" rtlCol="0">
            <a:spAutoFit/>
          </a:bodyPr>
          <a:lstStyle/>
          <a:p>
            <a:pPr>
              <a:lnSpc>
                <a:spcPct val="150000"/>
              </a:lnSpc>
            </a:pPr>
            <a:r>
              <a:rPr lang="zh-CN" altLang="en-US" sz="1400" dirty="0"/>
              <a:t>在框架中，使用 </a:t>
            </a:r>
            <a:r>
              <a:rPr lang="en" altLang="zh-CN" sz="1400" dirty="0" err="1"/>
              <a:t>wx:if</a:t>
            </a:r>
            <a:r>
              <a:rPr lang="en" altLang="zh-CN" sz="1400" dirty="0"/>
              <a:t>="{{condition}}" </a:t>
            </a:r>
            <a:r>
              <a:rPr lang="zh-CN" altLang="en-US" sz="1400" dirty="0"/>
              <a:t>来判断是否需要渲染该代码块：</a:t>
            </a:r>
            <a:endParaRPr lang="en-US" altLang="zh-CN" sz="14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330242"/>
            <a:ext cx="5616624" cy="33669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&lt;view </a:t>
            </a:r>
            <a:r>
              <a:rPr lang="en-US" altLang="zh-CN" sz="1200" dirty="0" err="1"/>
              <a:t>wx:if</a:t>
            </a:r>
            <a:r>
              <a:rPr lang="en-US" altLang="zh-CN" sz="1200" dirty="0"/>
              <a:t>="{{condition}}"&gt;True&lt;/view&gt;</a:t>
            </a:r>
            <a:endParaRPr lang="zh-CN" altLang="zh-CN" sz="1200" dirty="0"/>
          </a:p>
        </p:txBody>
      </p:sp>
      <p:sp>
        <p:nvSpPr>
          <p:cNvPr id="6" name="文本框 5">
            <a:extLst>
              <a:ext uri="{FF2B5EF4-FFF2-40B4-BE49-F238E27FC236}">
                <a16:creationId xmlns:a16="http://schemas.microsoft.com/office/drawing/2014/main" xmlns="" id="{A9FE3231-3E8E-1F46-9796-C1944246C088}"/>
              </a:ext>
            </a:extLst>
          </p:cNvPr>
          <p:cNvSpPr txBox="1"/>
          <p:nvPr/>
        </p:nvSpPr>
        <p:spPr>
          <a:xfrm>
            <a:off x="539552" y="1866755"/>
            <a:ext cx="7056784" cy="377411"/>
          </a:xfrm>
          <a:prstGeom prst="rect">
            <a:avLst/>
          </a:prstGeom>
          <a:noFill/>
        </p:spPr>
        <p:txBody>
          <a:bodyPr wrap="square" rtlCol="0">
            <a:spAutoFit/>
          </a:bodyPr>
          <a:lstStyle/>
          <a:p>
            <a:pPr>
              <a:lnSpc>
                <a:spcPct val="150000"/>
              </a:lnSpc>
            </a:pPr>
            <a:r>
              <a:rPr lang="zh-CN" altLang="en-US" sz="1400" dirty="0"/>
              <a:t>也可以用 </a:t>
            </a:r>
            <a:r>
              <a:rPr lang="en" altLang="zh-CN" sz="1400" dirty="0" err="1"/>
              <a:t>wx:elif</a:t>
            </a:r>
            <a:r>
              <a:rPr lang="en" altLang="zh-CN" sz="1400" dirty="0"/>
              <a:t> </a:t>
            </a:r>
            <a:r>
              <a:rPr lang="zh-CN" altLang="en-US" sz="1400" dirty="0"/>
              <a:t>和 </a:t>
            </a:r>
            <a:r>
              <a:rPr lang="en" altLang="zh-CN" sz="1400" dirty="0" err="1"/>
              <a:t>wx:else</a:t>
            </a:r>
            <a:r>
              <a:rPr lang="en" altLang="zh-CN" sz="1400" dirty="0"/>
              <a:t> </a:t>
            </a:r>
            <a:r>
              <a:rPr lang="zh-CN" altLang="en-US" sz="1400" dirty="0"/>
              <a:t>来添加一个 </a:t>
            </a:r>
            <a:r>
              <a:rPr lang="en" altLang="zh-CN" sz="1400" dirty="0"/>
              <a:t>else </a:t>
            </a:r>
            <a:r>
              <a:rPr lang="zh-CN" altLang="en-US" sz="1400" dirty="0"/>
              <a:t>块：</a:t>
            </a:r>
            <a:endParaRPr lang="en-US" altLang="zh-CN" sz="1400" dirty="0"/>
          </a:p>
        </p:txBody>
      </p:sp>
      <p:sp>
        <p:nvSpPr>
          <p:cNvPr id="7" name="文本框 6">
            <a:extLst>
              <a:ext uri="{FF2B5EF4-FFF2-40B4-BE49-F238E27FC236}">
                <a16:creationId xmlns:a16="http://schemas.microsoft.com/office/drawing/2014/main" xmlns="" id="{BD62D8B1-3FE1-D946-801E-9EBF7B28EF5D}"/>
              </a:ext>
            </a:extLst>
          </p:cNvPr>
          <p:cNvSpPr txBox="1"/>
          <p:nvPr/>
        </p:nvSpPr>
        <p:spPr>
          <a:xfrm>
            <a:off x="611560" y="2443984"/>
            <a:ext cx="5616624" cy="89069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&lt;view </a:t>
            </a:r>
            <a:r>
              <a:rPr lang="en-US" altLang="zh-CN" sz="1200" dirty="0" err="1"/>
              <a:t>wx:if</a:t>
            </a:r>
            <a:r>
              <a:rPr lang="en-US" altLang="zh-CN" sz="1200" dirty="0"/>
              <a:t>="{{length &gt; 5}}"&gt;1&lt;/view&gt; </a:t>
            </a:r>
          </a:p>
          <a:p>
            <a:pPr marL="342900" indent="-342900" algn="just">
              <a:lnSpc>
                <a:spcPct val="150000"/>
              </a:lnSpc>
              <a:buFont typeface="+mj-lt"/>
              <a:buAutoNum type="arabicPeriod"/>
            </a:pPr>
            <a:r>
              <a:rPr lang="en-US" altLang="zh-CN" sz="1200" dirty="0"/>
              <a:t>&lt;view </a:t>
            </a:r>
            <a:r>
              <a:rPr lang="en-US" altLang="zh-CN" sz="1200" dirty="0" err="1"/>
              <a:t>wx:elif</a:t>
            </a:r>
            <a:r>
              <a:rPr lang="en-US" altLang="zh-CN" sz="1200" dirty="0"/>
              <a:t>="{{length &gt; 2}}"&gt;2&lt;/view&gt; </a:t>
            </a:r>
          </a:p>
          <a:p>
            <a:pPr marL="342900" indent="-342900" algn="just">
              <a:lnSpc>
                <a:spcPct val="150000"/>
              </a:lnSpc>
              <a:buFont typeface="+mj-lt"/>
              <a:buAutoNum type="arabicPeriod"/>
            </a:pPr>
            <a:r>
              <a:rPr lang="en-US" altLang="zh-CN" sz="1200" dirty="0"/>
              <a:t>&lt;view </a:t>
            </a:r>
            <a:r>
              <a:rPr lang="en-US" altLang="zh-CN" sz="1200" dirty="0" err="1"/>
              <a:t>wx:else</a:t>
            </a:r>
            <a:r>
              <a:rPr lang="en-US" altLang="zh-CN" sz="1200" dirty="0"/>
              <a:t>&gt;3&lt;/view&gt;</a:t>
            </a:r>
            <a:endParaRPr lang="zh-CN" altLang="zh-CN" sz="1200" dirty="0"/>
          </a:p>
        </p:txBody>
      </p:sp>
    </p:spTree>
    <p:extLst>
      <p:ext uri="{BB962C8B-B14F-4D97-AF65-F5344CB8AC3E}">
        <p14:creationId xmlns:p14="http://schemas.microsoft.com/office/powerpoint/2010/main" val="12173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条件渲染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block</a:t>
            </a:r>
            <a:r>
              <a:rPr lang="zh-CN" altLang="en-US" sz="1800" dirty="0">
                <a:solidFill>
                  <a:schemeClr val="tx1">
                    <a:lumMod val="65000"/>
                    <a:lumOff val="35000"/>
                  </a:schemeClr>
                </a:solidFill>
                <a:latin typeface="+mn-lt"/>
                <a:ea typeface="+mn-ea"/>
                <a:cs typeface="+mn-ea"/>
                <a:sym typeface="+mn-lt"/>
              </a:rPr>
              <a:t> </a:t>
            </a:r>
            <a:r>
              <a:rPr lang="en" altLang="zh-CN" sz="1800" dirty="0" err="1">
                <a:solidFill>
                  <a:schemeClr val="tx1">
                    <a:lumMod val="65000"/>
                    <a:lumOff val="35000"/>
                  </a:schemeClr>
                </a:solidFill>
                <a:latin typeface="+mn-lt"/>
                <a:ea typeface="+mn-ea"/>
                <a:cs typeface="+mn-ea"/>
              </a:rPr>
              <a:t>wx:if</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1023742"/>
          </a:xfrm>
          <a:prstGeom prst="rect">
            <a:avLst/>
          </a:prstGeom>
          <a:noFill/>
        </p:spPr>
        <p:txBody>
          <a:bodyPr wrap="square" rtlCol="0">
            <a:spAutoFit/>
          </a:bodyPr>
          <a:lstStyle/>
          <a:p>
            <a:pPr>
              <a:lnSpc>
                <a:spcPct val="150000"/>
              </a:lnSpc>
            </a:pPr>
            <a:r>
              <a:rPr lang="zh-CN" altLang="en-US" sz="1400" dirty="0"/>
              <a:t>因为 </a:t>
            </a:r>
            <a:r>
              <a:rPr lang="en" altLang="zh-CN" sz="1400" dirty="0" err="1"/>
              <a:t>wx:if</a:t>
            </a:r>
            <a:r>
              <a:rPr lang="en" altLang="zh-CN" sz="1400" dirty="0"/>
              <a:t> </a:t>
            </a:r>
            <a:r>
              <a:rPr lang="zh-CN" altLang="en-US" sz="1400" dirty="0"/>
              <a:t>是一个控制属性，需要将它添加到一个标签上。如果要一次性判断多个组件标签，可以使用一个 </a:t>
            </a:r>
            <a:r>
              <a:rPr lang="en-US" altLang="zh-CN" sz="1400" dirty="0"/>
              <a:t>&lt;</a:t>
            </a:r>
            <a:r>
              <a:rPr lang="en" altLang="zh-CN" sz="1400" dirty="0"/>
              <a:t>block/&gt; </a:t>
            </a:r>
            <a:r>
              <a:rPr lang="zh-CN" altLang="en-US" sz="1400" dirty="0"/>
              <a:t>标签将多个组件包装起来，并在上边使用 </a:t>
            </a:r>
            <a:r>
              <a:rPr lang="en" altLang="zh-CN" sz="1400" dirty="0" err="1"/>
              <a:t>wx:if</a:t>
            </a:r>
            <a:r>
              <a:rPr lang="en" altLang="zh-CN" sz="1400" dirty="0"/>
              <a:t> </a:t>
            </a:r>
            <a:r>
              <a:rPr lang="zh-CN" altLang="en-US" sz="1400" dirty="0"/>
              <a:t>控制属性。</a:t>
            </a:r>
            <a:endParaRPr lang="en-US" altLang="zh-CN" sz="14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992373"/>
            <a:ext cx="6768752" cy="1167692"/>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&lt;block </a:t>
            </a:r>
            <a:r>
              <a:rPr lang="en-US" altLang="zh-CN" sz="1200" dirty="0" err="1"/>
              <a:t>wx:if</a:t>
            </a:r>
            <a:r>
              <a:rPr lang="en-US" altLang="zh-CN" sz="1200" dirty="0"/>
              <a:t>="{{true}}"&gt; </a:t>
            </a:r>
          </a:p>
          <a:p>
            <a:pPr marL="342900" indent="-342900" algn="just">
              <a:lnSpc>
                <a:spcPct val="150000"/>
              </a:lnSpc>
              <a:buFont typeface="+mj-lt"/>
              <a:buAutoNum type="arabicPeriod"/>
            </a:pPr>
            <a:r>
              <a:rPr lang="zh-CN" altLang="en-US" sz="1200" dirty="0"/>
              <a:t>    </a:t>
            </a:r>
            <a:r>
              <a:rPr lang="en-US" altLang="zh-CN" sz="1200" dirty="0"/>
              <a:t>&lt;view&gt;view1&lt;/view&gt; </a:t>
            </a:r>
          </a:p>
          <a:p>
            <a:pPr marL="342900" indent="-342900" algn="just">
              <a:lnSpc>
                <a:spcPct val="150000"/>
              </a:lnSpc>
              <a:buFont typeface="+mj-lt"/>
              <a:buAutoNum type="arabicPeriod"/>
            </a:pPr>
            <a:r>
              <a:rPr lang="zh-CN" altLang="en-US" sz="1200" dirty="0"/>
              <a:t>    </a:t>
            </a:r>
            <a:r>
              <a:rPr lang="en-US" altLang="zh-CN" sz="1200" dirty="0"/>
              <a:t>&lt;view&gt;view2&lt;/view&gt; </a:t>
            </a:r>
          </a:p>
          <a:p>
            <a:pPr marL="342900" indent="-342900" algn="just">
              <a:lnSpc>
                <a:spcPct val="150000"/>
              </a:lnSpc>
              <a:buFont typeface="+mj-lt"/>
              <a:buAutoNum type="arabicPeriod"/>
            </a:pPr>
            <a:r>
              <a:rPr lang="en-US" altLang="zh-CN" sz="1200" dirty="0"/>
              <a:t>&lt;/block&gt;</a:t>
            </a:r>
            <a:endParaRPr lang="zh-CN" altLang="zh-CN" sz="1200" dirty="0"/>
          </a:p>
        </p:txBody>
      </p:sp>
      <p:sp>
        <p:nvSpPr>
          <p:cNvPr id="6" name="文本框 5">
            <a:extLst>
              <a:ext uri="{FF2B5EF4-FFF2-40B4-BE49-F238E27FC236}">
                <a16:creationId xmlns:a16="http://schemas.microsoft.com/office/drawing/2014/main" xmlns="" id="{A9FE3231-3E8E-1F46-9796-C1944246C088}"/>
              </a:ext>
            </a:extLst>
          </p:cNvPr>
          <p:cNvSpPr txBox="1"/>
          <p:nvPr/>
        </p:nvSpPr>
        <p:spPr>
          <a:xfrm>
            <a:off x="539552" y="3579862"/>
            <a:ext cx="7056784" cy="700576"/>
          </a:xfrm>
          <a:prstGeom prst="rect">
            <a:avLst/>
          </a:prstGeom>
          <a:noFill/>
        </p:spPr>
        <p:txBody>
          <a:bodyPr wrap="square" rtlCol="0">
            <a:spAutoFit/>
          </a:bodyPr>
          <a:lstStyle/>
          <a:p>
            <a:pPr>
              <a:lnSpc>
                <a:spcPct val="150000"/>
              </a:lnSpc>
            </a:pPr>
            <a:r>
              <a:rPr lang="zh-CN" altLang="en-US" sz="1400" dirty="0"/>
              <a:t>注意： </a:t>
            </a:r>
            <a:r>
              <a:rPr lang="en-US" altLang="zh-CN" sz="1400" dirty="0"/>
              <a:t>&lt;</a:t>
            </a:r>
            <a:r>
              <a:rPr lang="en" altLang="zh-CN" sz="1400" dirty="0"/>
              <a:t>block/&gt; </a:t>
            </a:r>
            <a:r>
              <a:rPr lang="zh-CN" altLang="en-US" sz="1400" dirty="0"/>
              <a:t>并不是一个组件，它仅仅是一个包装元素，不会在页面中做任何渲染，只接受控制属性。</a:t>
            </a:r>
            <a:endParaRPr lang="en-US" altLang="zh-CN" sz="1400" dirty="0"/>
          </a:p>
        </p:txBody>
      </p:sp>
    </p:spTree>
    <p:extLst>
      <p:ext uri="{BB962C8B-B14F-4D97-AF65-F5344CB8AC3E}">
        <p14:creationId xmlns:p14="http://schemas.microsoft.com/office/powerpoint/2010/main" val="184850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列表渲染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 altLang="zh-CN" sz="1800" dirty="0" err="1">
                <a:solidFill>
                  <a:schemeClr val="tx1">
                    <a:lumMod val="65000"/>
                    <a:lumOff val="35000"/>
                  </a:schemeClr>
                </a:solidFill>
                <a:latin typeface="+mn-lt"/>
                <a:ea typeface="+mn-ea"/>
                <a:cs typeface="+mn-ea"/>
              </a:rPr>
              <a:t>wx:for</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1346907"/>
          </a:xfrm>
          <a:prstGeom prst="rect">
            <a:avLst/>
          </a:prstGeom>
          <a:noFill/>
        </p:spPr>
        <p:txBody>
          <a:bodyPr wrap="square" rtlCol="0">
            <a:spAutoFit/>
          </a:bodyPr>
          <a:lstStyle/>
          <a:p>
            <a:pPr>
              <a:lnSpc>
                <a:spcPct val="150000"/>
              </a:lnSpc>
            </a:pPr>
            <a:r>
              <a:rPr lang="zh-CN" altLang="en-US" sz="1400" dirty="0"/>
              <a:t>在组件上使用 </a:t>
            </a:r>
            <a:r>
              <a:rPr lang="en" altLang="zh-CN" sz="1400" dirty="0" err="1"/>
              <a:t>wx:for</a:t>
            </a:r>
            <a:r>
              <a:rPr lang="en" altLang="zh-CN" sz="1400" dirty="0"/>
              <a:t> </a:t>
            </a:r>
            <a:r>
              <a:rPr lang="zh-CN" altLang="en-US" sz="1400" dirty="0"/>
              <a:t>控制属性绑定一个数组，即可使用数组中各项的数据重复渲染该组件。使用 </a:t>
            </a:r>
            <a:r>
              <a:rPr lang="en" altLang="zh-CN" sz="1400" dirty="0" err="1"/>
              <a:t>wx:for-item</a:t>
            </a:r>
            <a:r>
              <a:rPr lang="en" altLang="zh-CN" sz="1400" dirty="0"/>
              <a:t> </a:t>
            </a:r>
            <a:r>
              <a:rPr lang="zh-CN" altLang="en-US" sz="1400" dirty="0"/>
              <a:t>可以指定数组当前元素的变量名，使用 </a:t>
            </a:r>
            <a:r>
              <a:rPr lang="en" altLang="zh-CN" sz="1400" dirty="0" err="1"/>
              <a:t>wx:for-index</a:t>
            </a:r>
            <a:r>
              <a:rPr lang="en" altLang="zh-CN" sz="1400" dirty="0"/>
              <a:t> </a:t>
            </a:r>
            <a:r>
              <a:rPr lang="zh-CN" altLang="en-US" sz="1400" dirty="0"/>
              <a:t>可以指定数组当前下标的变量名，</a:t>
            </a:r>
            <a:r>
              <a:rPr lang="en" altLang="zh-CN" sz="1400" dirty="0" err="1"/>
              <a:t>wx:for</a:t>
            </a:r>
            <a:r>
              <a:rPr lang="en" altLang="zh-CN" sz="1400" dirty="0"/>
              <a:t> </a:t>
            </a:r>
            <a:r>
              <a:rPr lang="zh-CN" altLang="en-US" sz="1400" dirty="0"/>
              <a:t>也可以嵌套：</a:t>
            </a:r>
          </a:p>
          <a:p>
            <a:pPr>
              <a:lnSpc>
                <a:spcPct val="150000"/>
              </a:lnSpc>
            </a:pPr>
            <a:endParaRPr lang="en-US" altLang="zh-CN" sz="1400" dirty="0"/>
          </a:p>
        </p:txBody>
      </p:sp>
      <p:sp>
        <p:nvSpPr>
          <p:cNvPr id="8" name="文本框 7">
            <a:extLst>
              <a:ext uri="{FF2B5EF4-FFF2-40B4-BE49-F238E27FC236}">
                <a16:creationId xmlns:a16="http://schemas.microsoft.com/office/drawing/2014/main" xmlns="" id="{C8F20FD4-F54C-A145-8D4A-C690A4CB8E68}"/>
              </a:ext>
            </a:extLst>
          </p:cNvPr>
          <p:cNvSpPr txBox="1"/>
          <p:nvPr/>
        </p:nvSpPr>
        <p:spPr>
          <a:xfrm>
            <a:off x="611560" y="1923678"/>
            <a:ext cx="6982482" cy="282968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&lt;!--WXML--&gt;</a:t>
            </a:r>
            <a:endParaRPr lang="zh-CN" altLang="zh-CN" sz="1200" dirty="0"/>
          </a:p>
          <a:p>
            <a:pPr marL="342900" indent="-342900" algn="just">
              <a:lnSpc>
                <a:spcPct val="150000"/>
              </a:lnSpc>
              <a:buFont typeface="+mj-lt"/>
              <a:buAutoNum type="arabicPeriod"/>
            </a:pPr>
            <a:r>
              <a:rPr lang="en-US" altLang="zh-CN" sz="1200" dirty="0"/>
              <a:t>&lt;view </a:t>
            </a:r>
            <a:r>
              <a:rPr lang="en-US" altLang="zh-CN" sz="1200" dirty="0" err="1"/>
              <a:t>wx:for</a:t>
            </a:r>
            <a:r>
              <a:rPr lang="en-US" altLang="zh-CN" sz="1200" dirty="0"/>
              <a:t>="{{array}}"&gt; {{index}}: {{</a:t>
            </a:r>
            <a:r>
              <a:rPr lang="en-US" altLang="zh-CN" sz="1200" dirty="0" err="1"/>
              <a:t>item.message</a:t>
            </a:r>
            <a:r>
              <a:rPr lang="en-US" altLang="zh-CN" sz="1200" dirty="0"/>
              <a:t>}} &lt;/view&gt;</a:t>
            </a:r>
          </a:p>
          <a:p>
            <a:pPr algn="just">
              <a:lnSpc>
                <a:spcPct val="150000"/>
              </a:lnSpc>
            </a:pPr>
            <a:endParaRPr lang="zh-CN" altLang="zh-CN" sz="1200" dirty="0"/>
          </a:p>
          <a:p>
            <a:pPr marL="342900" indent="-342900" algn="just">
              <a:lnSpc>
                <a:spcPct val="150000"/>
              </a:lnSpc>
              <a:buFont typeface="+mj-lt"/>
              <a:buAutoNum type="arabicPeriod"/>
            </a:pPr>
            <a:r>
              <a:rPr lang="en-US" altLang="zh-CN" sz="1200" dirty="0"/>
              <a:t>//JS</a:t>
            </a:r>
            <a:endParaRPr lang="zh-CN" altLang="zh-CN" sz="1200" dirty="0"/>
          </a:p>
          <a:p>
            <a:pPr marL="342900" indent="-342900" algn="just">
              <a:lnSpc>
                <a:spcPct val="150000"/>
              </a:lnSpc>
              <a:buFont typeface="+mj-lt"/>
              <a:buAutoNum type="arabicPeriod"/>
            </a:pPr>
            <a:r>
              <a:rPr lang="en-US" altLang="zh-CN" sz="1200" dirty="0"/>
              <a:t>Page({</a:t>
            </a:r>
          </a:p>
          <a:p>
            <a:pPr marL="342900" indent="-342900" algn="just">
              <a:lnSpc>
                <a:spcPct val="150000"/>
              </a:lnSpc>
              <a:buFont typeface="+mj-lt"/>
              <a:buAutoNum type="arabicPeriod"/>
            </a:pPr>
            <a:r>
              <a:rPr lang="zh-CN" altLang="en-US" sz="1200" dirty="0"/>
              <a:t>    </a:t>
            </a:r>
            <a:r>
              <a:rPr lang="en-US" altLang="zh-CN" sz="1200" dirty="0"/>
              <a:t>data: { </a:t>
            </a:r>
          </a:p>
          <a:p>
            <a:pPr marL="342900" indent="-342900" algn="just">
              <a:lnSpc>
                <a:spcPct val="150000"/>
              </a:lnSpc>
              <a:buFont typeface="+mj-lt"/>
              <a:buAutoNum type="arabicPeriod"/>
            </a:pPr>
            <a:r>
              <a:rPr lang="en-US" altLang="zh-CN" sz="1200" dirty="0"/>
              <a:t>    </a:t>
            </a:r>
            <a:r>
              <a:rPr lang="zh-CN" altLang="en-US" sz="1200" dirty="0"/>
              <a:t>    </a:t>
            </a:r>
            <a:r>
              <a:rPr lang="en-US" altLang="zh-CN" sz="1200" dirty="0"/>
              <a:t>array: [{ message: 'foo', }, </a:t>
            </a:r>
          </a:p>
          <a:p>
            <a:pPr marL="342900" indent="-342900" algn="just">
              <a:lnSpc>
                <a:spcPct val="150000"/>
              </a:lnSpc>
              <a:buFont typeface="+mj-lt"/>
              <a:buAutoNum type="arabicPeriod"/>
            </a:pPr>
            <a:r>
              <a:rPr lang="zh-CN" altLang="en-US" sz="1200" dirty="0"/>
              <a:t>                   </a:t>
            </a:r>
            <a:r>
              <a:rPr lang="en-US" altLang="zh-CN" sz="1200" dirty="0"/>
              <a:t>{ message: 'bar’ }]</a:t>
            </a:r>
          </a:p>
          <a:p>
            <a:pPr marL="342900" indent="-342900" algn="just">
              <a:lnSpc>
                <a:spcPct val="150000"/>
              </a:lnSpc>
              <a:buFont typeface="+mj-lt"/>
              <a:buAutoNum type="arabicPeriod"/>
            </a:pPr>
            <a:r>
              <a:rPr lang="zh-CN" altLang="en-US" sz="1200" dirty="0"/>
              <a:t>   </a:t>
            </a:r>
            <a:r>
              <a:rPr lang="en-US" altLang="zh-CN" sz="1200" dirty="0"/>
              <a:t> }</a:t>
            </a:r>
          </a:p>
          <a:p>
            <a:pPr marL="342900" indent="-342900" algn="just">
              <a:lnSpc>
                <a:spcPct val="150000"/>
              </a:lnSpc>
              <a:buFont typeface="+mj-lt"/>
              <a:buAutoNum type="arabicPeriod"/>
            </a:pPr>
            <a:r>
              <a:rPr lang="en-US" altLang="zh-CN" sz="1200" dirty="0"/>
              <a:t>})</a:t>
            </a:r>
            <a:endParaRPr lang="zh-CN" altLang="zh-CN" sz="1200" dirty="0"/>
          </a:p>
        </p:txBody>
      </p:sp>
    </p:spTree>
    <p:extLst>
      <p:ext uri="{BB962C8B-B14F-4D97-AF65-F5344CB8AC3E}">
        <p14:creationId xmlns:p14="http://schemas.microsoft.com/office/powerpoint/2010/main" val="167940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条件渲染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block</a:t>
            </a:r>
            <a:r>
              <a:rPr lang="zh-CN" altLang="en-US" sz="1800" dirty="0">
                <a:solidFill>
                  <a:schemeClr val="tx1">
                    <a:lumMod val="65000"/>
                    <a:lumOff val="35000"/>
                  </a:schemeClr>
                </a:solidFill>
                <a:latin typeface="+mn-lt"/>
                <a:ea typeface="+mn-ea"/>
                <a:cs typeface="+mn-ea"/>
                <a:sym typeface="+mn-lt"/>
              </a:rPr>
              <a:t> </a:t>
            </a:r>
            <a:r>
              <a:rPr lang="en" altLang="zh-CN" sz="1800" dirty="0" err="1">
                <a:solidFill>
                  <a:schemeClr val="tx1">
                    <a:lumMod val="65000"/>
                    <a:lumOff val="35000"/>
                  </a:schemeClr>
                </a:solidFill>
                <a:latin typeface="+mn-lt"/>
                <a:ea typeface="+mn-ea"/>
                <a:cs typeface="+mn-ea"/>
              </a:rPr>
              <a:t>wx:for</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700576"/>
          </a:xfrm>
          <a:prstGeom prst="rect">
            <a:avLst/>
          </a:prstGeom>
          <a:noFill/>
        </p:spPr>
        <p:txBody>
          <a:bodyPr wrap="square" rtlCol="0">
            <a:spAutoFit/>
          </a:bodyPr>
          <a:lstStyle/>
          <a:p>
            <a:pPr>
              <a:lnSpc>
                <a:spcPct val="150000"/>
              </a:lnSpc>
            </a:pPr>
            <a:r>
              <a:rPr lang="zh-CN" altLang="en-US" sz="1400" dirty="0"/>
              <a:t>类似 </a:t>
            </a:r>
            <a:r>
              <a:rPr lang="en" altLang="zh-CN" sz="1400" dirty="0"/>
              <a:t>block </a:t>
            </a:r>
            <a:r>
              <a:rPr lang="en" altLang="zh-CN" sz="1400" dirty="0" err="1"/>
              <a:t>wx:if</a:t>
            </a:r>
            <a:r>
              <a:rPr lang="zh-CN" altLang="en" sz="1400" dirty="0"/>
              <a:t>，</a:t>
            </a:r>
            <a:r>
              <a:rPr lang="zh-CN" altLang="en-US" sz="1400" dirty="0"/>
              <a:t>也可以将 </a:t>
            </a:r>
            <a:r>
              <a:rPr lang="en" altLang="zh-CN" sz="1400" dirty="0" err="1"/>
              <a:t>wx:for</a:t>
            </a:r>
            <a:r>
              <a:rPr lang="en" altLang="zh-CN" sz="1400" dirty="0"/>
              <a:t> </a:t>
            </a:r>
            <a:r>
              <a:rPr lang="zh-CN" altLang="en-US" sz="1400" dirty="0"/>
              <a:t>用在</a:t>
            </a:r>
            <a:r>
              <a:rPr lang="en-US" altLang="zh-CN" sz="1400" dirty="0"/>
              <a:t>&lt;</a:t>
            </a:r>
            <a:r>
              <a:rPr lang="en" altLang="zh-CN" sz="1400" dirty="0"/>
              <a:t>block/&gt;</a:t>
            </a:r>
            <a:r>
              <a:rPr lang="zh-CN" altLang="en-US" sz="1400" dirty="0"/>
              <a:t>标签上，以渲染一个包含多节点的结构块。例如：</a:t>
            </a:r>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779662"/>
            <a:ext cx="6768752" cy="1167692"/>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mj-lt"/>
              <a:buAutoNum type="arabicPeriod"/>
            </a:pPr>
            <a:r>
              <a:rPr lang="en-US" altLang="zh-CN" sz="1200" dirty="0"/>
              <a:t>&lt;block </a:t>
            </a:r>
            <a:r>
              <a:rPr lang="en-US" altLang="zh-CN" sz="1200" dirty="0" err="1"/>
              <a:t>wx:for</a:t>
            </a:r>
            <a:r>
              <a:rPr lang="en-US" altLang="zh-CN" sz="1200" dirty="0"/>
              <a:t>="{{[1, 2, 3]}}"&gt; </a:t>
            </a:r>
          </a:p>
          <a:p>
            <a:pPr marL="342900" indent="-342900" algn="just">
              <a:lnSpc>
                <a:spcPct val="150000"/>
              </a:lnSpc>
              <a:buFont typeface="+mj-lt"/>
              <a:buAutoNum type="arabicPeriod"/>
            </a:pPr>
            <a:r>
              <a:rPr lang="zh-CN" altLang="en-US" sz="1200" dirty="0"/>
              <a:t>    </a:t>
            </a:r>
            <a:r>
              <a:rPr lang="en-US" altLang="zh-CN" sz="1200" dirty="0"/>
              <a:t>&lt;view&gt;{{index}}:&lt;/view&gt; </a:t>
            </a:r>
          </a:p>
          <a:p>
            <a:pPr marL="342900" indent="-342900" algn="just">
              <a:lnSpc>
                <a:spcPct val="150000"/>
              </a:lnSpc>
              <a:buFont typeface="+mj-lt"/>
              <a:buAutoNum type="arabicPeriod"/>
            </a:pPr>
            <a:r>
              <a:rPr lang="zh-CN" altLang="en-US" sz="1200" dirty="0"/>
              <a:t>    </a:t>
            </a:r>
            <a:r>
              <a:rPr lang="en-US" altLang="zh-CN" sz="1200" dirty="0"/>
              <a:t>&lt;view&gt;{{item}}&lt;/view&gt; </a:t>
            </a:r>
          </a:p>
          <a:p>
            <a:pPr marL="342900" indent="-342900" algn="just">
              <a:lnSpc>
                <a:spcPct val="150000"/>
              </a:lnSpc>
              <a:buFont typeface="+mj-lt"/>
              <a:buAutoNum type="arabicPeriod"/>
            </a:pPr>
            <a:r>
              <a:rPr lang="en-US" altLang="zh-CN" sz="1200" dirty="0"/>
              <a:t>&lt;/block&gt;</a:t>
            </a:r>
            <a:endParaRPr lang="zh-CN" altLang="zh-CN" sz="1200" dirty="0"/>
          </a:p>
        </p:txBody>
      </p:sp>
    </p:spTree>
    <p:extLst>
      <p:ext uri="{BB962C8B-B14F-4D97-AF65-F5344CB8AC3E}">
        <p14:creationId xmlns:p14="http://schemas.microsoft.com/office/powerpoint/2010/main" val="7634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条件渲染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block</a:t>
            </a:r>
            <a:r>
              <a:rPr lang="zh-CN" altLang="en-US" sz="1800" dirty="0">
                <a:solidFill>
                  <a:schemeClr val="tx1">
                    <a:lumMod val="65000"/>
                    <a:lumOff val="35000"/>
                  </a:schemeClr>
                </a:solidFill>
                <a:latin typeface="+mn-lt"/>
                <a:ea typeface="+mn-ea"/>
                <a:cs typeface="+mn-ea"/>
                <a:sym typeface="+mn-lt"/>
              </a:rPr>
              <a:t> </a:t>
            </a:r>
            <a:r>
              <a:rPr lang="en" altLang="zh-CN" sz="1800" dirty="0" err="1">
                <a:solidFill>
                  <a:schemeClr val="tx1">
                    <a:lumMod val="65000"/>
                    <a:lumOff val="35000"/>
                  </a:schemeClr>
                </a:solidFill>
                <a:latin typeface="+mn-lt"/>
                <a:ea typeface="+mn-ea"/>
                <a:cs typeface="+mn-ea"/>
              </a:rPr>
              <a:t>wx:key</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8"/>
            <a:ext cx="3240360" cy="4214680"/>
          </a:xfrm>
          <a:prstGeom prst="rect">
            <a:avLst/>
          </a:prstGeom>
          <a:noFill/>
        </p:spPr>
        <p:txBody>
          <a:bodyPr wrap="square" rtlCol="0">
            <a:spAutoFit/>
          </a:bodyPr>
          <a:lstStyle/>
          <a:p>
            <a:pPr>
              <a:lnSpc>
                <a:spcPct val="150000"/>
              </a:lnSpc>
            </a:pPr>
            <a:r>
              <a:rPr lang="zh-CN" altLang="en-US" sz="1200" dirty="0"/>
              <a:t>如果列表中项目的位置会动态改变或者有新的项目添加到列表中，并且希望列表中的项目保持自己的特征和状态，需要使用 </a:t>
            </a:r>
            <a:r>
              <a:rPr lang="en" altLang="zh-CN" sz="1200" dirty="0" err="1"/>
              <a:t>wx:key</a:t>
            </a:r>
            <a:r>
              <a:rPr lang="en" altLang="zh-CN" sz="1200" dirty="0"/>
              <a:t> </a:t>
            </a:r>
            <a:r>
              <a:rPr lang="zh-CN" altLang="en-US" sz="1200" dirty="0"/>
              <a:t>来指定列表中项目的唯一的标识符。</a:t>
            </a:r>
            <a:r>
              <a:rPr lang="en-US" altLang="zh-CN" sz="1200" dirty="0" err="1"/>
              <a:t>wx:key</a:t>
            </a:r>
            <a:r>
              <a:rPr lang="en-US" altLang="zh-CN" sz="1200" dirty="0"/>
              <a:t> </a:t>
            </a:r>
            <a:r>
              <a:rPr lang="zh-CN" altLang="zh-CN" sz="1200" dirty="0"/>
              <a:t>的值以两种形式提供：</a:t>
            </a:r>
          </a:p>
          <a:p>
            <a:pPr marL="285750" lvl="0" indent="-285750">
              <a:lnSpc>
                <a:spcPct val="150000"/>
              </a:lnSpc>
              <a:buFont typeface="Arial" panose="020B0604020202020204" pitchFamily="34" charset="0"/>
              <a:buChar char="•"/>
            </a:pPr>
            <a:r>
              <a:rPr lang="zh-CN" altLang="zh-CN" sz="1200" dirty="0"/>
              <a:t>字符串：代表在</a:t>
            </a:r>
            <a:r>
              <a:rPr lang="en-US" altLang="zh-CN" sz="1200" dirty="0" err="1"/>
              <a:t>wx:for</a:t>
            </a:r>
            <a:r>
              <a:rPr lang="zh-CN" altLang="zh-CN" sz="1200" dirty="0"/>
              <a:t>循环数组中的一个项目属性，该属性值需要是列表中唯一的字符串或数字，且不能动态改变。</a:t>
            </a:r>
          </a:p>
          <a:p>
            <a:pPr marL="285750" lvl="0" indent="-285750">
              <a:lnSpc>
                <a:spcPct val="150000"/>
              </a:lnSpc>
              <a:buFont typeface="Arial" panose="020B0604020202020204" pitchFamily="34" charset="0"/>
              <a:buChar char="•"/>
            </a:pPr>
            <a:r>
              <a:rPr lang="zh-CN" altLang="zh-CN" sz="1200" dirty="0"/>
              <a:t>保留关键字</a:t>
            </a:r>
            <a:r>
              <a:rPr lang="en-US" altLang="zh-CN" sz="1200" dirty="0"/>
              <a:t> *this</a:t>
            </a:r>
            <a:r>
              <a:rPr lang="zh-CN" altLang="zh-CN" sz="1200" dirty="0"/>
              <a:t>：代表在</a:t>
            </a:r>
            <a:r>
              <a:rPr lang="en-US" altLang="zh-CN" sz="1200" dirty="0" err="1"/>
              <a:t>wx:for</a:t>
            </a:r>
            <a:r>
              <a:rPr lang="zh-CN" altLang="zh-CN" sz="1200" dirty="0"/>
              <a:t>循环中的项目本身，这种表示需要项目本身是唯一的字符串或者数字。</a:t>
            </a:r>
            <a:endParaRPr lang="en-US" altLang="zh-CN" sz="1200" dirty="0"/>
          </a:p>
          <a:p>
            <a:pPr lvl="0">
              <a:lnSpc>
                <a:spcPct val="150000"/>
              </a:lnSpc>
            </a:pPr>
            <a:r>
              <a:rPr lang="zh-CN" altLang="en-US" sz="1200" dirty="0"/>
              <a:t>当数据改变触发渲染层重新渲染的时候，会校正带有 </a:t>
            </a:r>
            <a:r>
              <a:rPr lang="en" altLang="zh-CN" sz="1200" dirty="0"/>
              <a:t>key </a:t>
            </a:r>
            <a:r>
              <a:rPr lang="zh-CN" altLang="en-US" sz="1200" dirty="0"/>
              <a:t>的组件，框架会确保他们被重新排序，而不是重新创建，以确保使组件保持自身的状态，并且提高列表渲染时的效率。</a:t>
            </a:r>
            <a:endParaRPr lang="zh-CN" altLang="zh-CN" sz="12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3923928" y="843558"/>
            <a:ext cx="5040560" cy="2552686"/>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&lt;view </a:t>
            </a:r>
            <a:r>
              <a:rPr lang="en-US" altLang="zh-CN" sz="1200" dirty="0" err="1"/>
              <a:t>wx:for</a:t>
            </a:r>
            <a:r>
              <a:rPr lang="en-US" altLang="zh-CN" sz="1200" dirty="0"/>
              <a:t>="{{[ '</a:t>
            </a:r>
            <a:r>
              <a:rPr lang="zh-CN" altLang="zh-CN" sz="1200" dirty="0"/>
              <a:t>张三</a:t>
            </a:r>
            <a:r>
              <a:rPr lang="en-US" altLang="zh-CN" sz="1200" dirty="0"/>
              <a:t>', '</a:t>
            </a:r>
            <a:r>
              <a:rPr lang="zh-CN" altLang="zh-CN" sz="1200" dirty="0"/>
              <a:t>李四</a:t>
            </a:r>
            <a:r>
              <a:rPr lang="en-US" altLang="zh-CN" sz="1200" dirty="0"/>
              <a:t>', '</a:t>
            </a:r>
            <a:r>
              <a:rPr lang="zh-CN" altLang="zh-CN" sz="1200" dirty="0"/>
              <a:t>王五</a:t>
            </a:r>
            <a:r>
              <a:rPr lang="en-US" altLang="zh-CN" sz="1200" dirty="0"/>
              <a:t>']}}" </a:t>
            </a:r>
            <a:r>
              <a:rPr lang="en-US" altLang="zh-CN" sz="1200" dirty="0" err="1"/>
              <a:t>wx:key</a:t>
            </a:r>
            <a:r>
              <a:rPr lang="en-US" altLang="zh-CN" sz="1200" dirty="0"/>
              <a:t>='</a:t>
            </a:r>
            <a:r>
              <a:rPr lang="en-US" altLang="zh-CN" sz="1200" dirty="0" err="1"/>
              <a:t>stu</a:t>
            </a:r>
            <a:r>
              <a:rPr lang="en-US" altLang="zh-CN" sz="1200" dirty="0"/>
              <a:t>{{index}}'&gt;</a:t>
            </a:r>
            <a:endParaRPr lang="zh-CN" altLang="zh-CN" sz="1200" dirty="0"/>
          </a:p>
          <a:p>
            <a:pPr marL="342900" lvl="0" indent="-342900" algn="just">
              <a:lnSpc>
                <a:spcPct val="150000"/>
              </a:lnSpc>
              <a:buFont typeface="+mj-lt"/>
              <a:buAutoNum type="arabicPeriod"/>
            </a:pPr>
            <a:r>
              <a:rPr lang="en-US" altLang="zh-CN" sz="1200" dirty="0"/>
              <a:t>  &lt;view&gt;</a:t>
            </a:r>
            <a:r>
              <a:rPr lang="zh-CN" altLang="zh-CN" sz="1200" dirty="0"/>
              <a:t>学生</a:t>
            </a:r>
            <a:r>
              <a:rPr lang="en-US" altLang="zh-CN" sz="1200" dirty="0"/>
              <a:t>{{index}}</a:t>
            </a:r>
            <a:r>
              <a:rPr lang="zh-CN" altLang="zh-CN" sz="1200" dirty="0"/>
              <a:t>：</a:t>
            </a:r>
            <a:r>
              <a:rPr lang="en-US" altLang="zh-CN" sz="1200" dirty="0"/>
              <a:t>{{item}} &lt;/view&gt;</a:t>
            </a:r>
            <a:endParaRPr lang="zh-CN" altLang="zh-CN" sz="1200" dirty="0"/>
          </a:p>
          <a:p>
            <a:pPr marL="342900" indent="-342900" algn="just">
              <a:lnSpc>
                <a:spcPct val="150000"/>
              </a:lnSpc>
              <a:buFont typeface="+mj-lt"/>
              <a:buAutoNum type="arabicPeriod"/>
            </a:pPr>
            <a:r>
              <a:rPr lang="en-US" altLang="zh-CN" sz="1200" dirty="0"/>
              <a:t>&lt;/view&gt;</a:t>
            </a:r>
          </a:p>
          <a:p>
            <a:pPr algn="just">
              <a:lnSpc>
                <a:spcPct val="150000"/>
              </a:lnSpc>
            </a:pPr>
            <a:endParaRPr lang="en-US" altLang="zh-CN" sz="1200" dirty="0"/>
          </a:p>
          <a:p>
            <a:pPr marL="342900" lvl="0" indent="-342900" algn="just">
              <a:lnSpc>
                <a:spcPct val="150000"/>
              </a:lnSpc>
              <a:buFont typeface="+mj-lt"/>
              <a:buAutoNum type="arabicPeriod"/>
            </a:pPr>
            <a:r>
              <a:rPr lang="en-US" altLang="zh-CN" sz="1200" dirty="0"/>
              <a:t>&lt;!--</a:t>
            </a:r>
            <a:r>
              <a:rPr lang="zh-CN" altLang="en-US" sz="1200" dirty="0"/>
              <a:t>等同于</a:t>
            </a:r>
            <a:r>
              <a:rPr lang="en-US" altLang="zh-CN" sz="1200" dirty="0"/>
              <a:t>--&gt;</a:t>
            </a:r>
          </a:p>
          <a:p>
            <a:pPr marL="342900" lvl="0" indent="-342900" algn="just">
              <a:lnSpc>
                <a:spcPct val="150000"/>
              </a:lnSpc>
              <a:buFont typeface="+mj-lt"/>
              <a:buAutoNum type="arabicPeriod"/>
            </a:pPr>
            <a:r>
              <a:rPr lang="en-US" altLang="zh-CN" sz="1200" dirty="0"/>
              <a:t>&lt;view&gt;</a:t>
            </a:r>
            <a:r>
              <a:rPr lang="zh-CN" altLang="zh-CN" sz="1200" dirty="0"/>
              <a:t>学生</a:t>
            </a:r>
            <a:r>
              <a:rPr lang="en-US" altLang="zh-CN" sz="1200" dirty="0"/>
              <a:t>0</a:t>
            </a:r>
            <a:r>
              <a:rPr lang="zh-CN" altLang="zh-CN" sz="1200" dirty="0"/>
              <a:t>：张三</a:t>
            </a:r>
            <a:r>
              <a:rPr lang="en-US" altLang="zh-CN" sz="1200" dirty="0"/>
              <a:t>&lt;/view&gt;  &lt;!--</a:t>
            </a:r>
            <a:r>
              <a:rPr lang="en-US" altLang="zh-CN" sz="1200" dirty="0" err="1"/>
              <a:t>wx:key</a:t>
            </a:r>
            <a:r>
              <a:rPr lang="en-US" altLang="zh-CN" sz="1200" dirty="0"/>
              <a:t>='stu0'--&gt;</a:t>
            </a:r>
            <a:endParaRPr lang="zh-CN" altLang="zh-CN" sz="1200" dirty="0"/>
          </a:p>
          <a:p>
            <a:pPr marL="342900" lvl="0" indent="-342900" algn="just">
              <a:lnSpc>
                <a:spcPct val="150000"/>
              </a:lnSpc>
              <a:buFont typeface="+mj-lt"/>
              <a:buAutoNum type="arabicPeriod"/>
            </a:pPr>
            <a:r>
              <a:rPr lang="en-US" altLang="zh-CN" sz="1200" dirty="0"/>
              <a:t>&lt;view&gt;</a:t>
            </a:r>
            <a:r>
              <a:rPr lang="zh-CN" altLang="zh-CN" sz="1200" dirty="0"/>
              <a:t>学生</a:t>
            </a:r>
            <a:r>
              <a:rPr lang="en-US" altLang="zh-CN" sz="1200" dirty="0"/>
              <a:t>1</a:t>
            </a:r>
            <a:r>
              <a:rPr lang="zh-CN" altLang="zh-CN" sz="1200" dirty="0"/>
              <a:t>：李四</a:t>
            </a:r>
            <a:r>
              <a:rPr lang="en-US" altLang="zh-CN" sz="1200" dirty="0"/>
              <a:t>&lt;/view&gt;  &lt;!--</a:t>
            </a:r>
            <a:r>
              <a:rPr lang="en-US" altLang="zh-CN" sz="1200" dirty="0" err="1"/>
              <a:t>wx:key</a:t>
            </a:r>
            <a:r>
              <a:rPr lang="en-US" altLang="zh-CN" sz="1200" dirty="0"/>
              <a:t>='stu1'--&gt;</a:t>
            </a:r>
            <a:endParaRPr lang="zh-CN" altLang="zh-CN" sz="1200" dirty="0"/>
          </a:p>
          <a:p>
            <a:pPr marL="342900" indent="-342900" algn="just">
              <a:lnSpc>
                <a:spcPct val="150000"/>
              </a:lnSpc>
              <a:buFont typeface="+mj-lt"/>
              <a:buAutoNum type="arabicPeriod"/>
            </a:pPr>
            <a:r>
              <a:rPr lang="en-US" altLang="zh-CN" sz="1200" dirty="0"/>
              <a:t>&lt;view&gt;</a:t>
            </a:r>
            <a:r>
              <a:rPr lang="zh-CN" altLang="zh-CN" sz="1200" dirty="0"/>
              <a:t>学生</a:t>
            </a:r>
            <a:r>
              <a:rPr lang="en-US" altLang="zh-CN" sz="1200" dirty="0"/>
              <a:t>2</a:t>
            </a:r>
            <a:r>
              <a:rPr lang="zh-CN" altLang="zh-CN" sz="1200" dirty="0"/>
              <a:t>：王五</a:t>
            </a:r>
            <a:r>
              <a:rPr lang="en-US" altLang="zh-CN" sz="1200" dirty="0"/>
              <a:t>&lt;/view&gt;  &lt;!--</a:t>
            </a:r>
            <a:r>
              <a:rPr lang="en-US" altLang="zh-CN" sz="1200" dirty="0" err="1"/>
              <a:t>wx:key</a:t>
            </a:r>
            <a:r>
              <a:rPr lang="en-US" altLang="zh-CN" sz="1200" dirty="0"/>
              <a:t>='stu2'--&gt;</a:t>
            </a:r>
            <a:endParaRPr lang="zh-CN" altLang="zh-CN" sz="1200" dirty="0"/>
          </a:p>
          <a:p>
            <a:pPr algn="just">
              <a:lnSpc>
                <a:spcPct val="150000"/>
              </a:lnSpc>
            </a:pPr>
            <a:endParaRPr lang="zh-CN" altLang="zh-CN" sz="1200" dirty="0"/>
          </a:p>
        </p:txBody>
      </p:sp>
    </p:spTree>
    <p:extLst>
      <p:ext uri="{BB962C8B-B14F-4D97-AF65-F5344CB8AC3E}">
        <p14:creationId xmlns:p14="http://schemas.microsoft.com/office/powerpoint/2010/main" val="327174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模板</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344816" cy="1993238"/>
          </a:xfrm>
          <a:prstGeom prst="rect">
            <a:avLst/>
          </a:prstGeom>
          <a:noFill/>
        </p:spPr>
        <p:txBody>
          <a:bodyPr wrap="square" rtlCol="0">
            <a:spAutoFit/>
          </a:bodyPr>
          <a:lstStyle/>
          <a:p>
            <a:pPr>
              <a:lnSpc>
                <a:spcPct val="150000"/>
              </a:lnSpc>
            </a:pPr>
            <a:r>
              <a:rPr lang="en" altLang="zh-CN" sz="1400" dirty="0"/>
              <a:t>WXML</a:t>
            </a:r>
            <a:r>
              <a:rPr lang="zh-CN" altLang="en-US" sz="1400" dirty="0"/>
              <a:t>提供模板（</a:t>
            </a:r>
            <a:r>
              <a:rPr lang="en" altLang="zh-CN" sz="1400" dirty="0"/>
              <a:t>template</a:t>
            </a:r>
            <a:r>
              <a:rPr lang="zh-CN" altLang="en" sz="1400" dirty="0"/>
              <a:t>），</a:t>
            </a:r>
            <a:r>
              <a:rPr lang="zh-CN" altLang="en-US" sz="1400" dirty="0"/>
              <a:t>可以在模板中定义代码片段，然后在不同的地方调用。</a:t>
            </a:r>
            <a:endParaRPr lang="en-US" altLang="zh-CN" sz="1400" dirty="0"/>
          </a:p>
          <a:p>
            <a:pPr>
              <a:lnSpc>
                <a:spcPct val="150000"/>
              </a:lnSpc>
            </a:pPr>
            <a:r>
              <a:rPr lang="zh-CN" altLang="en-US" sz="1400" dirty="0"/>
              <a:t>模板拥有自己的作用域，只能使用 </a:t>
            </a:r>
            <a:r>
              <a:rPr lang="en-US" altLang="zh-CN" sz="1400" dirty="0"/>
              <a:t>data </a:t>
            </a:r>
            <a:r>
              <a:rPr lang="zh-CN" altLang="en-US" sz="1400" dirty="0"/>
              <a:t>传入的数据以及模板定义文件中定义的 </a:t>
            </a:r>
            <a:r>
              <a:rPr lang="en-US" altLang="zh-CN" sz="1400" dirty="0"/>
              <a:t>&lt;</a:t>
            </a:r>
            <a:r>
              <a:rPr lang="en-US" altLang="zh-CN" sz="1400" dirty="0" err="1"/>
              <a:t>wxs</a:t>
            </a:r>
            <a:r>
              <a:rPr lang="en-US" altLang="zh-CN" sz="1400" dirty="0"/>
              <a:t> /&gt; </a:t>
            </a:r>
            <a:r>
              <a:rPr lang="zh-CN" altLang="en-US" sz="1400" dirty="0"/>
              <a:t>模块。</a:t>
            </a:r>
            <a:endParaRPr lang="en-US" altLang="zh-CN" sz="1400" dirty="0"/>
          </a:p>
          <a:p>
            <a:pPr>
              <a:lnSpc>
                <a:spcPct val="150000"/>
              </a:lnSpc>
            </a:pPr>
            <a:endParaRPr lang="en-US" altLang="zh-CN" sz="1400" dirty="0"/>
          </a:p>
          <a:p>
            <a:pPr>
              <a:lnSpc>
                <a:spcPct val="150000"/>
              </a:lnSpc>
            </a:pPr>
            <a:r>
              <a:rPr lang="zh-CN" altLang="en-US" sz="1400" dirty="0">
                <a:solidFill>
                  <a:srgbClr val="006470"/>
                </a:solidFill>
              </a:rPr>
              <a:t>定义模板</a:t>
            </a:r>
          </a:p>
          <a:p>
            <a:pPr>
              <a:lnSpc>
                <a:spcPct val="150000"/>
              </a:lnSpc>
            </a:pPr>
            <a:r>
              <a:rPr lang="zh-CN" altLang="en-US" sz="1400" dirty="0"/>
              <a:t>使用 </a:t>
            </a:r>
            <a:r>
              <a:rPr lang="en" altLang="zh-CN" sz="1400" dirty="0"/>
              <a:t>name </a:t>
            </a:r>
            <a:r>
              <a:rPr lang="zh-CN" altLang="en-US" sz="1400" dirty="0"/>
              <a:t>属性，作为模板的名字。然后在</a:t>
            </a:r>
            <a:r>
              <a:rPr lang="en-US" altLang="zh-CN" sz="1400" dirty="0"/>
              <a:t>&lt;</a:t>
            </a:r>
            <a:r>
              <a:rPr lang="en" altLang="zh-CN" sz="1400" dirty="0"/>
              <a:t>template/&gt;</a:t>
            </a:r>
            <a:r>
              <a:rPr lang="zh-CN" altLang="en-US" sz="1400" dirty="0"/>
              <a:t>内定义代码片段，如：</a:t>
            </a:r>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2946070"/>
            <a:ext cx="6768752" cy="1721690"/>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&lt;template name="</a:t>
            </a:r>
            <a:r>
              <a:rPr lang="en-US" altLang="zh-CN" sz="1200" dirty="0" err="1"/>
              <a:t>myTemp</a:t>
            </a:r>
            <a:r>
              <a:rPr lang="en-US" altLang="zh-CN" sz="1200" dirty="0"/>
              <a:t>"&gt;</a:t>
            </a:r>
            <a:endParaRPr lang="zh-CN" altLang="zh-CN" sz="1200" dirty="0"/>
          </a:p>
          <a:p>
            <a:pPr marL="342900" lvl="0" indent="-342900" algn="just">
              <a:lnSpc>
                <a:spcPct val="150000"/>
              </a:lnSpc>
              <a:buFont typeface="+mj-lt"/>
              <a:buAutoNum type="arabicPeriod"/>
            </a:pPr>
            <a:r>
              <a:rPr lang="en-US" altLang="zh-CN" sz="1200" dirty="0"/>
              <a:t>  &lt;view&gt;</a:t>
            </a:r>
            <a:endParaRPr lang="zh-CN" altLang="zh-CN" sz="1200" dirty="0"/>
          </a:p>
          <a:p>
            <a:pPr marL="342900" lvl="0" indent="-342900" algn="just">
              <a:lnSpc>
                <a:spcPct val="150000"/>
              </a:lnSpc>
              <a:buFont typeface="+mj-lt"/>
              <a:buAutoNum type="arabicPeriod"/>
            </a:pPr>
            <a:r>
              <a:rPr lang="en-US" altLang="zh-CN" sz="1200" dirty="0"/>
              <a:t>    &lt;text&gt; Name: {{name}} &lt;/text&gt;</a:t>
            </a:r>
            <a:endParaRPr lang="zh-CN" altLang="zh-CN" sz="1200" dirty="0"/>
          </a:p>
          <a:p>
            <a:pPr marL="342900" lvl="0" indent="-342900" algn="just">
              <a:lnSpc>
                <a:spcPct val="150000"/>
              </a:lnSpc>
              <a:buFont typeface="+mj-lt"/>
              <a:buAutoNum type="arabicPeriod"/>
            </a:pPr>
            <a:r>
              <a:rPr lang="en-US" altLang="zh-CN" sz="1200" dirty="0"/>
              <a:t>    &lt;text&gt; Age: {{age}} &lt;/text&gt;</a:t>
            </a:r>
            <a:endParaRPr lang="zh-CN" altLang="zh-CN" sz="1200" dirty="0"/>
          </a:p>
          <a:p>
            <a:pPr marL="342900" lvl="0" indent="-342900" algn="just">
              <a:lnSpc>
                <a:spcPct val="150000"/>
              </a:lnSpc>
              <a:buFont typeface="+mj-lt"/>
              <a:buAutoNum type="arabicPeriod"/>
            </a:pPr>
            <a:r>
              <a:rPr lang="en-US" altLang="zh-CN" sz="1200" dirty="0"/>
              <a:t>  &lt;/view&gt;</a:t>
            </a:r>
            <a:endParaRPr lang="zh-CN" altLang="zh-CN" sz="1200" dirty="0"/>
          </a:p>
          <a:p>
            <a:pPr marL="342900" indent="-342900" algn="just">
              <a:lnSpc>
                <a:spcPct val="150000"/>
              </a:lnSpc>
              <a:buFont typeface="+mj-lt"/>
              <a:buAutoNum type="arabicPeriod"/>
            </a:pPr>
            <a:r>
              <a:rPr lang="en-US" altLang="zh-CN" sz="1200" dirty="0"/>
              <a:t>&lt;/template&gt;</a:t>
            </a:r>
            <a:endParaRPr lang="zh-CN" altLang="zh-CN" sz="1200" dirty="0"/>
          </a:p>
        </p:txBody>
      </p:sp>
    </p:spTree>
    <p:extLst>
      <p:ext uri="{BB962C8B-B14F-4D97-AF65-F5344CB8AC3E}">
        <p14:creationId xmlns:p14="http://schemas.microsoft.com/office/powerpoint/2010/main" val="368299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模板</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056784" cy="700576"/>
          </a:xfrm>
          <a:prstGeom prst="rect">
            <a:avLst/>
          </a:prstGeom>
          <a:noFill/>
        </p:spPr>
        <p:txBody>
          <a:bodyPr wrap="square" rtlCol="0">
            <a:spAutoFit/>
          </a:bodyPr>
          <a:lstStyle/>
          <a:p>
            <a:pPr>
              <a:lnSpc>
                <a:spcPct val="150000"/>
              </a:lnSpc>
            </a:pPr>
            <a:r>
              <a:rPr lang="zh-CN" altLang="en-US" sz="1400" dirty="0">
                <a:solidFill>
                  <a:srgbClr val="006470"/>
                </a:solidFill>
              </a:rPr>
              <a:t>使用模板</a:t>
            </a:r>
          </a:p>
          <a:p>
            <a:pPr>
              <a:lnSpc>
                <a:spcPct val="150000"/>
              </a:lnSpc>
            </a:pPr>
            <a:r>
              <a:rPr lang="zh-CN" altLang="en-US" sz="1400" dirty="0"/>
              <a:t>使用 </a:t>
            </a:r>
            <a:r>
              <a:rPr lang="en" altLang="zh-CN" sz="1400" dirty="0"/>
              <a:t>is </a:t>
            </a:r>
            <a:r>
              <a:rPr lang="zh-CN" altLang="en-US" sz="1400" dirty="0"/>
              <a:t>属性，声明需要的使用的模板，然后将模板所需要的 </a:t>
            </a:r>
            <a:r>
              <a:rPr lang="en" altLang="zh-CN" sz="1400" dirty="0"/>
              <a:t>data </a:t>
            </a:r>
            <a:r>
              <a:rPr lang="zh-CN" altLang="en-US" sz="1400" dirty="0"/>
              <a:t>传入，如：</a:t>
            </a:r>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563638"/>
            <a:ext cx="6768752" cy="338368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&lt;!--WXML--&gt;</a:t>
            </a:r>
            <a:endParaRPr lang="zh-CN" altLang="zh-CN" sz="1200" dirty="0"/>
          </a:p>
          <a:p>
            <a:pPr marL="342900" lvl="0" indent="-342900" algn="just">
              <a:lnSpc>
                <a:spcPct val="150000"/>
              </a:lnSpc>
              <a:buFont typeface="+mj-lt"/>
              <a:buAutoNum type="arabicPeriod"/>
            </a:pPr>
            <a:r>
              <a:rPr lang="en-US" altLang="zh-CN" sz="1200" dirty="0"/>
              <a:t>&lt;template is="</a:t>
            </a:r>
            <a:r>
              <a:rPr lang="en-US" altLang="zh-CN" sz="1200" dirty="0" err="1"/>
              <a:t>myTemp</a:t>
            </a:r>
            <a:r>
              <a:rPr lang="en-US" altLang="zh-CN" sz="1200" dirty="0"/>
              <a:t>" data="{{…student}}"/&gt;</a:t>
            </a:r>
            <a:endParaRPr lang="zh-CN" altLang="zh-CN" sz="1200" dirty="0"/>
          </a:p>
          <a:p>
            <a:pPr algn="just">
              <a:lnSpc>
                <a:spcPct val="150000"/>
              </a:lnSpc>
            </a:pPr>
            <a:endParaRPr lang="en-US" altLang="zh-CN" sz="1200" dirty="0"/>
          </a:p>
          <a:p>
            <a:pPr marL="342900" lvl="0" indent="-342900" algn="just">
              <a:lnSpc>
                <a:spcPct val="150000"/>
              </a:lnSpc>
              <a:buFont typeface="+mj-lt"/>
              <a:buAutoNum type="arabicPeriod"/>
            </a:pPr>
            <a:r>
              <a:rPr lang="en-US" altLang="zh-CN" sz="1200" dirty="0"/>
              <a:t>//JS</a:t>
            </a:r>
            <a:endParaRPr lang="zh-CN" altLang="zh-CN" sz="1200" dirty="0"/>
          </a:p>
          <a:p>
            <a:pPr marL="342900" lvl="0" indent="-342900" algn="just">
              <a:lnSpc>
                <a:spcPct val="150000"/>
              </a:lnSpc>
              <a:buFont typeface="+mj-lt"/>
              <a:buAutoNum type="arabicPeriod"/>
            </a:pPr>
            <a:r>
              <a:rPr lang="en-US" altLang="zh-CN" sz="1200" dirty="0"/>
              <a:t>Page({</a:t>
            </a:r>
            <a:endParaRPr lang="zh-CN" altLang="zh-CN" sz="1200" dirty="0"/>
          </a:p>
          <a:p>
            <a:pPr marL="342900" lvl="0" indent="-342900" algn="just">
              <a:lnSpc>
                <a:spcPct val="150000"/>
              </a:lnSpc>
              <a:buFont typeface="+mj-lt"/>
              <a:buAutoNum type="arabicPeriod"/>
            </a:pPr>
            <a:r>
              <a:rPr lang="en-US" altLang="zh-CN" sz="1200" dirty="0"/>
              <a:t>    data:{</a:t>
            </a:r>
            <a:endParaRPr lang="zh-CN" altLang="zh-CN" sz="1200" dirty="0"/>
          </a:p>
          <a:p>
            <a:pPr marL="342900" lvl="0" indent="-342900" algn="just">
              <a:lnSpc>
                <a:spcPct val="150000"/>
              </a:lnSpc>
              <a:buFont typeface="+mj-lt"/>
              <a:buAutoNum type="arabicPeriod"/>
            </a:pPr>
            <a:r>
              <a:rPr lang="en-US" altLang="zh-CN" sz="1200" dirty="0"/>
              <a:t>        student: {</a:t>
            </a:r>
            <a:endParaRPr lang="zh-CN" altLang="zh-CN" sz="1200" dirty="0"/>
          </a:p>
          <a:p>
            <a:pPr marL="342900" lvl="0" indent="-342900" algn="just">
              <a:lnSpc>
                <a:spcPct val="150000"/>
              </a:lnSpc>
              <a:buFont typeface="+mj-lt"/>
              <a:buAutoNum type="arabicPeriod"/>
            </a:pPr>
            <a:r>
              <a:rPr lang="en-US" altLang="zh-CN" sz="1200" dirty="0"/>
              <a:t>            name: '</a:t>
            </a:r>
            <a:r>
              <a:rPr lang="zh-CN" altLang="zh-CN" sz="1200" dirty="0"/>
              <a:t>张三</a:t>
            </a:r>
            <a:r>
              <a:rPr lang="en-US" altLang="zh-CN" sz="1200" dirty="0"/>
              <a:t>',</a:t>
            </a:r>
            <a:endParaRPr lang="zh-CN" altLang="zh-CN" sz="1200" dirty="0"/>
          </a:p>
          <a:p>
            <a:pPr marL="342900" lvl="0" indent="-342900" algn="just">
              <a:lnSpc>
                <a:spcPct val="150000"/>
              </a:lnSpc>
              <a:buFont typeface="+mj-lt"/>
              <a:buAutoNum type="arabicPeriod"/>
            </a:pPr>
            <a:r>
              <a:rPr lang="en-US" altLang="zh-CN" sz="1200" dirty="0"/>
              <a:t>            age: 20</a:t>
            </a:r>
            <a:endParaRPr lang="zh-CN" altLang="zh-CN" sz="1200" dirty="0"/>
          </a:p>
          <a:p>
            <a:pPr marL="342900" lvl="0" indent="-342900" algn="just">
              <a:lnSpc>
                <a:spcPct val="150000"/>
              </a:lnSpc>
              <a:buFont typeface="+mj-lt"/>
              <a:buAutoNum type="arabicPeriod"/>
            </a:pPr>
            <a:r>
              <a:rPr lang="en-US" altLang="zh-CN" sz="1200" dirty="0"/>
              <a:t>        }</a:t>
            </a:r>
            <a:endParaRPr lang="zh-CN" altLang="zh-CN" sz="1200" dirty="0"/>
          </a:p>
          <a:p>
            <a:pPr marL="342900" lvl="0" indent="-342900" algn="just">
              <a:lnSpc>
                <a:spcPct val="150000"/>
              </a:lnSpc>
              <a:buFont typeface="+mj-lt"/>
              <a:buAutoNum type="arabicPeriod"/>
            </a:pPr>
            <a:r>
              <a:rPr lang="en-US" altLang="zh-CN" sz="1200" dirty="0"/>
              <a:t>    }</a:t>
            </a:r>
            <a:endParaRPr lang="zh-CN" altLang="zh-CN" sz="1200" dirty="0"/>
          </a:p>
          <a:p>
            <a:pPr marL="342900" indent="-342900" algn="just">
              <a:lnSpc>
                <a:spcPct val="150000"/>
              </a:lnSpc>
              <a:buFont typeface="+mj-lt"/>
              <a:buAutoNum type="arabicPeriod"/>
            </a:pPr>
            <a:r>
              <a:rPr lang="en-US" altLang="zh-CN" sz="1200" dirty="0"/>
              <a:t>})</a:t>
            </a:r>
            <a:endParaRPr lang="zh-CN" altLang="zh-CN" sz="1200" dirty="0"/>
          </a:p>
        </p:txBody>
      </p:sp>
    </p:spTree>
    <p:extLst>
      <p:ext uri="{BB962C8B-B14F-4D97-AF65-F5344CB8AC3E}">
        <p14:creationId xmlns:p14="http://schemas.microsoft.com/office/powerpoint/2010/main" val="81121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引用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import</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344816" cy="1670073"/>
          </a:xfrm>
          <a:prstGeom prst="rect">
            <a:avLst/>
          </a:prstGeom>
          <a:noFill/>
        </p:spPr>
        <p:txBody>
          <a:bodyPr wrap="square" rtlCol="0">
            <a:spAutoFit/>
          </a:bodyPr>
          <a:lstStyle/>
          <a:p>
            <a:pPr>
              <a:lnSpc>
                <a:spcPct val="150000"/>
              </a:lnSpc>
            </a:pPr>
            <a:r>
              <a:rPr lang="en" altLang="zh-CN" sz="1400" dirty="0"/>
              <a:t>WXML </a:t>
            </a:r>
            <a:r>
              <a:rPr lang="zh-CN" altLang="en-US" sz="1400" dirty="0"/>
              <a:t>提供两种文件引用方式</a:t>
            </a:r>
            <a:r>
              <a:rPr lang="en" altLang="zh-CN" sz="1400" dirty="0"/>
              <a:t>import</a:t>
            </a:r>
            <a:r>
              <a:rPr lang="zh-CN" altLang="en-US" sz="1400" dirty="0"/>
              <a:t>和</a:t>
            </a:r>
            <a:r>
              <a:rPr lang="en" altLang="zh-CN" sz="1400" dirty="0"/>
              <a:t>include</a:t>
            </a:r>
            <a:r>
              <a:rPr lang="zh-CN" altLang="en" sz="1400" dirty="0"/>
              <a:t>。</a:t>
            </a:r>
            <a:endParaRPr lang="en-US" altLang="zh-CN" sz="1400" dirty="0"/>
          </a:p>
          <a:p>
            <a:pPr>
              <a:lnSpc>
                <a:spcPct val="150000"/>
              </a:lnSpc>
            </a:pPr>
            <a:endParaRPr lang="en-US" altLang="zh-CN" sz="1400" dirty="0">
              <a:solidFill>
                <a:srgbClr val="006470"/>
              </a:solidFill>
            </a:endParaRPr>
          </a:p>
          <a:p>
            <a:pPr>
              <a:lnSpc>
                <a:spcPct val="150000"/>
              </a:lnSpc>
            </a:pPr>
            <a:r>
              <a:rPr lang="en-US" altLang="zh-CN" sz="1400" dirty="0">
                <a:solidFill>
                  <a:srgbClr val="006470"/>
                </a:solidFill>
              </a:rPr>
              <a:t>import</a:t>
            </a:r>
          </a:p>
          <a:p>
            <a:pPr>
              <a:lnSpc>
                <a:spcPct val="150000"/>
              </a:lnSpc>
            </a:pPr>
            <a:r>
              <a:rPr lang="en" altLang="zh-CN" sz="1400" dirty="0"/>
              <a:t>import</a:t>
            </a:r>
            <a:r>
              <a:rPr lang="zh-CN" altLang="en-US" sz="1400" dirty="0"/>
              <a:t>可以在该文件中使用目标文件定义的</a:t>
            </a:r>
            <a:r>
              <a:rPr lang="en" altLang="zh-CN" sz="1400" dirty="0"/>
              <a:t>template</a:t>
            </a:r>
            <a:r>
              <a:rPr lang="zh-CN" altLang="en" sz="1400" dirty="0"/>
              <a:t>，</a:t>
            </a:r>
            <a:r>
              <a:rPr lang="zh-CN" altLang="en-US" sz="1400" dirty="0"/>
              <a:t>如：</a:t>
            </a:r>
          </a:p>
          <a:p>
            <a:pPr>
              <a:lnSpc>
                <a:spcPct val="150000"/>
              </a:lnSpc>
            </a:pPr>
            <a:r>
              <a:rPr lang="zh-CN" altLang="en-US" sz="1400" dirty="0"/>
              <a:t>在 </a:t>
            </a:r>
            <a:r>
              <a:rPr lang="en" altLang="zh-CN" sz="1400" dirty="0" err="1"/>
              <a:t>item.wxml</a:t>
            </a:r>
            <a:r>
              <a:rPr lang="en" altLang="zh-CN" sz="1400" dirty="0"/>
              <a:t> </a:t>
            </a:r>
            <a:r>
              <a:rPr lang="zh-CN" altLang="en-US" sz="1400" dirty="0"/>
              <a:t>中定义了一个叫</a:t>
            </a:r>
            <a:r>
              <a:rPr lang="en" altLang="zh-CN" sz="1400" dirty="0"/>
              <a:t>item</a:t>
            </a:r>
            <a:r>
              <a:rPr lang="zh-CN" altLang="en-US" sz="1400" dirty="0"/>
              <a:t>的</a:t>
            </a:r>
            <a:r>
              <a:rPr lang="en" altLang="zh-CN" sz="1400" dirty="0"/>
              <a:t>template</a:t>
            </a:r>
            <a:r>
              <a:rPr lang="zh-CN" altLang="en" sz="1400" dirty="0"/>
              <a:t>：</a:t>
            </a:r>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2499742"/>
            <a:ext cx="6768752" cy="1167692"/>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 </a:t>
            </a:r>
            <a:r>
              <a:rPr lang="en-US" altLang="zh-CN" sz="1200" dirty="0" err="1"/>
              <a:t>item.wxml</a:t>
            </a:r>
            <a:r>
              <a:rPr lang="en-US" altLang="zh-CN" sz="1200" dirty="0"/>
              <a:t> --&gt; </a:t>
            </a:r>
          </a:p>
          <a:p>
            <a:pPr marL="342900" lvl="0" indent="-342900" algn="just">
              <a:lnSpc>
                <a:spcPct val="150000"/>
              </a:lnSpc>
              <a:buFont typeface="+mj-lt"/>
              <a:buAutoNum type="arabicPeriod"/>
            </a:pPr>
            <a:r>
              <a:rPr lang="en-US" altLang="zh-CN" sz="1200" dirty="0"/>
              <a:t>&lt;template name="item"&gt; </a:t>
            </a:r>
          </a:p>
          <a:p>
            <a:pPr marL="342900" lvl="0" indent="-342900" algn="just">
              <a:lnSpc>
                <a:spcPct val="150000"/>
              </a:lnSpc>
              <a:buFont typeface="+mj-lt"/>
              <a:buAutoNum type="arabicPeriod"/>
            </a:pPr>
            <a:r>
              <a:rPr lang="zh-CN" altLang="en-US" sz="1200" dirty="0"/>
              <a:t>    </a:t>
            </a:r>
            <a:r>
              <a:rPr lang="en-US" altLang="zh-CN" sz="1200" dirty="0"/>
              <a:t>&lt;text&gt;{{text}}&lt;/text&gt; </a:t>
            </a:r>
          </a:p>
          <a:p>
            <a:pPr marL="342900" lvl="0" indent="-342900" algn="just">
              <a:lnSpc>
                <a:spcPct val="150000"/>
              </a:lnSpc>
              <a:buFont typeface="+mj-lt"/>
              <a:buAutoNum type="arabicPeriod"/>
            </a:pPr>
            <a:r>
              <a:rPr lang="en-US" altLang="zh-CN" sz="1200" dirty="0"/>
              <a:t>&lt;/template&gt;</a:t>
            </a:r>
            <a:endParaRPr lang="zh-CN" altLang="zh-CN" sz="1200" dirty="0"/>
          </a:p>
        </p:txBody>
      </p:sp>
      <p:sp>
        <p:nvSpPr>
          <p:cNvPr id="6" name="文本框 5">
            <a:extLst>
              <a:ext uri="{FF2B5EF4-FFF2-40B4-BE49-F238E27FC236}">
                <a16:creationId xmlns:a16="http://schemas.microsoft.com/office/drawing/2014/main" xmlns="" id="{57CE2F7A-CF64-0745-9424-D438A837AD52}"/>
              </a:ext>
            </a:extLst>
          </p:cNvPr>
          <p:cNvSpPr txBox="1"/>
          <p:nvPr/>
        </p:nvSpPr>
        <p:spPr>
          <a:xfrm>
            <a:off x="539552" y="3667434"/>
            <a:ext cx="7344816" cy="377411"/>
          </a:xfrm>
          <a:prstGeom prst="rect">
            <a:avLst/>
          </a:prstGeom>
          <a:noFill/>
        </p:spPr>
        <p:txBody>
          <a:bodyPr wrap="square" rtlCol="0">
            <a:spAutoFit/>
          </a:bodyPr>
          <a:lstStyle/>
          <a:p>
            <a:pPr>
              <a:lnSpc>
                <a:spcPct val="150000"/>
              </a:lnSpc>
            </a:pPr>
            <a:r>
              <a:rPr lang="zh-CN" altLang="en-US" sz="1400" dirty="0"/>
              <a:t>在 </a:t>
            </a:r>
            <a:r>
              <a:rPr lang="en" altLang="zh-CN" sz="1400" dirty="0" err="1"/>
              <a:t>index.wxml</a:t>
            </a:r>
            <a:r>
              <a:rPr lang="en" altLang="zh-CN" sz="1400" dirty="0"/>
              <a:t> </a:t>
            </a:r>
            <a:r>
              <a:rPr lang="zh-CN" altLang="en-US" sz="1400" dirty="0"/>
              <a:t>中引用了 </a:t>
            </a:r>
            <a:r>
              <a:rPr lang="en" altLang="zh-CN" sz="1400" dirty="0" err="1"/>
              <a:t>item.wxml</a:t>
            </a:r>
            <a:r>
              <a:rPr lang="zh-CN" altLang="en" sz="1400" dirty="0"/>
              <a:t>，</a:t>
            </a:r>
            <a:r>
              <a:rPr lang="zh-CN" altLang="en-US" sz="1400" dirty="0"/>
              <a:t>就可以使用</a:t>
            </a:r>
            <a:r>
              <a:rPr lang="en" altLang="zh-CN" sz="1400" dirty="0"/>
              <a:t>item</a:t>
            </a:r>
            <a:r>
              <a:rPr lang="zh-CN" altLang="en-US" sz="1400" dirty="0"/>
              <a:t>模板：</a:t>
            </a:r>
            <a:endParaRPr lang="zh-CN" altLang="en" sz="1400" dirty="0"/>
          </a:p>
        </p:txBody>
      </p:sp>
      <p:sp>
        <p:nvSpPr>
          <p:cNvPr id="7" name="文本框 6">
            <a:extLst>
              <a:ext uri="{FF2B5EF4-FFF2-40B4-BE49-F238E27FC236}">
                <a16:creationId xmlns:a16="http://schemas.microsoft.com/office/drawing/2014/main" xmlns="" id="{E5311998-E3BD-AC42-9F05-11F37D144D68}"/>
              </a:ext>
            </a:extLst>
          </p:cNvPr>
          <p:cNvSpPr txBox="1"/>
          <p:nvPr/>
        </p:nvSpPr>
        <p:spPr>
          <a:xfrm>
            <a:off x="607125" y="4120335"/>
            <a:ext cx="6768752" cy="613694"/>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&lt;import </a:t>
            </a:r>
            <a:r>
              <a:rPr lang="en-US" altLang="zh-CN" sz="1200" dirty="0" err="1"/>
              <a:t>src</a:t>
            </a:r>
            <a:r>
              <a:rPr lang="en-US" altLang="zh-CN" sz="1200" dirty="0"/>
              <a:t>="</a:t>
            </a:r>
            <a:r>
              <a:rPr lang="en-US" altLang="zh-CN" sz="1200" dirty="0" err="1"/>
              <a:t>item.wxml</a:t>
            </a:r>
            <a:r>
              <a:rPr lang="en-US" altLang="zh-CN" sz="1200" dirty="0"/>
              <a:t>" /&gt; </a:t>
            </a:r>
          </a:p>
          <a:p>
            <a:pPr marL="342900" lvl="0" indent="-342900" algn="just">
              <a:lnSpc>
                <a:spcPct val="150000"/>
              </a:lnSpc>
              <a:buFont typeface="+mj-lt"/>
              <a:buAutoNum type="arabicPeriod"/>
            </a:pPr>
            <a:r>
              <a:rPr lang="en-US" altLang="zh-CN" sz="1200" dirty="0"/>
              <a:t>&lt;template is="item" data="{{text: '</a:t>
            </a:r>
            <a:r>
              <a:rPr lang="en-US" altLang="zh-CN" sz="1200" dirty="0" err="1"/>
              <a:t>forbar</a:t>
            </a:r>
            <a:r>
              <a:rPr lang="en-US" altLang="zh-CN" sz="1200" dirty="0"/>
              <a:t>'}}" /&gt;</a:t>
            </a:r>
            <a:endParaRPr lang="zh-CN" altLang="zh-CN" sz="1200" dirty="0"/>
          </a:p>
        </p:txBody>
      </p:sp>
    </p:spTree>
    <p:extLst>
      <p:ext uri="{BB962C8B-B14F-4D97-AF65-F5344CB8AC3E}">
        <p14:creationId xmlns:p14="http://schemas.microsoft.com/office/powerpoint/2010/main" val="322813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引用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import</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344816" cy="2316403"/>
          </a:xfrm>
          <a:prstGeom prst="rect">
            <a:avLst/>
          </a:prstGeom>
          <a:noFill/>
        </p:spPr>
        <p:txBody>
          <a:bodyPr wrap="square" rtlCol="0">
            <a:spAutoFit/>
          </a:bodyPr>
          <a:lstStyle/>
          <a:p>
            <a:pPr>
              <a:lnSpc>
                <a:spcPct val="150000"/>
              </a:lnSpc>
            </a:pPr>
            <a:r>
              <a:rPr lang="en" altLang="zh-CN" sz="1400" dirty="0"/>
              <a:t>import </a:t>
            </a:r>
            <a:r>
              <a:rPr lang="zh-CN" altLang="en-US" sz="1400" dirty="0"/>
              <a:t>有作用域的概念，即只会 </a:t>
            </a:r>
            <a:r>
              <a:rPr lang="en" altLang="zh-CN" sz="1400" dirty="0"/>
              <a:t>import </a:t>
            </a:r>
            <a:r>
              <a:rPr lang="zh-CN" altLang="en-US" sz="1400" dirty="0"/>
              <a:t>目标文件中定义的 </a:t>
            </a:r>
            <a:r>
              <a:rPr lang="en" altLang="zh-CN" sz="1400" dirty="0"/>
              <a:t>template</a:t>
            </a:r>
            <a:r>
              <a:rPr lang="zh-CN" altLang="en" sz="1400" dirty="0"/>
              <a:t>，</a:t>
            </a:r>
            <a:r>
              <a:rPr lang="zh-CN" altLang="en-US" sz="1400" dirty="0"/>
              <a:t>而不会 </a:t>
            </a:r>
            <a:r>
              <a:rPr lang="en" altLang="zh-CN" sz="1400" dirty="0"/>
              <a:t>import </a:t>
            </a:r>
            <a:r>
              <a:rPr lang="zh-CN" altLang="en-US" sz="1400" dirty="0"/>
              <a:t>目标文件 </a:t>
            </a:r>
            <a:r>
              <a:rPr lang="en" altLang="zh-CN" sz="1400" dirty="0"/>
              <a:t>import </a:t>
            </a:r>
            <a:r>
              <a:rPr lang="zh-CN" altLang="en-US" sz="1400" dirty="0"/>
              <a:t>的 </a:t>
            </a:r>
            <a:r>
              <a:rPr lang="en" altLang="zh-CN" sz="1400" dirty="0"/>
              <a:t>template</a:t>
            </a:r>
            <a:r>
              <a:rPr lang="zh-CN" altLang="en" sz="1400" dirty="0"/>
              <a:t>。</a:t>
            </a:r>
            <a:endParaRPr lang="en-US" altLang="zh-CN" sz="1400" dirty="0"/>
          </a:p>
          <a:p>
            <a:pPr>
              <a:lnSpc>
                <a:spcPct val="150000"/>
              </a:lnSpc>
            </a:pPr>
            <a:endParaRPr lang="zh-CN" altLang="en" sz="1400" dirty="0"/>
          </a:p>
          <a:p>
            <a:pPr>
              <a:lnSpc>
                <a:spcPct val="150000"/>
              </a:lnSpc>
            </a:pPr>
            <a:r>
              <a:rPr lang="zh-CN" altLang="en-US" sz="1400" dirty="0"/>
              <a:t>如：</a:t>
            </a:r>
            <a:r>
              <a:rPr lang="en" altLang="zh-CN" sz="1400" dirty="0"/>
              <a:t>C import B</a:t>
            </a:r>
            <a:r>
              <a:rPr lang="zh-CN" altLang="en" sz="1400" dirty="0"/>
              <a:t>，</a:t>
            </a:r>
            <a:r>
              <a:rPr lang="en" altLang="zh-CN" sz="1400" dirty="0"/>
              <a:t>B import A</a:t>
            </a:r>
            <a:r>
              <a:rPr lang="zh-CN" altLang="en" sz="1400" dirty="0"/>
              <a:t>，</a:t>
            </a:r>
            <a:r>
              <a:rPr lang="zh-CN" altLang="en-US" sz="1400" dirty="0"/>
              <a:t>在</a:t>
            </a:r>
            <a:r>
              <a:rPr lang="en" altLang="zh-CN" sz="1400" dirty="0"/>
              <a:t>C</a:t>
            </a:r>
            <a:r>
              <a:rPr lang="zh-CN" altLang="en-US" sz="1400" dirty="0"/>
              <a:t>中可以使用</a:t>
            </a:r>
            <a:r>
              <a:rPr lang="en" altLang="zh-CN" sz="1400" dirty="0"/>
              <a:t>B</a:t>
            </a:r>
            <a:r>
              <a:rPr lang="zh-CN" altLang="en-US" sz="1400" dirty="0"/>
              <a:t>定义的</a:t>
            </a:r>
            <a:r>
              <a:rPr lang="en" altLang="zh-CN" sz="1400" dirty="0"/>
              <a:t>template</a:t>
            </a:r>
            <a:r>
              <a:rPr lang="zh-CN" altLang="en" sz="1400" dirty="0"/>
              <a:t>，</a:t>
            </a:r>
            <a:r>
              <a:rPr lang="zh-CN" altLang="en-US" sz="1400" dirty="0"/>
              <a:t>在</a:t>
            </a:r>
            <a:r>
              <a:rPr lang="en" altLang="zh-CN" sz="1400" dirty="0"/>
              <a:t>B</a:t>
            </a:r>
            <a:r>
              <a:rPr lang="zh-CN" altLang="en-US" sz="1400" dirty="0"/>
              <a:t>中可以使用</a:t>
            </a:r>
            <a:r>
              <a:rPr lang="en" altLang="zh-CN" sz="1400" dirty="0"/>
              <a:t>A</a:t>
            </a:r>
            <a:r>
              <a:rPr lang="zh-CN" altLang="en-US" sz="1400" dirty="0"/>
              <a:t>定义的</a:t>
            </a:r>
            <a:r>
              <a:rPr lang="en" altLang="zh-CN" sz="1400" dirty="0"/>
              <a:t>template</a:t>
            </a:r>
            <a:r>
              <a:rPr lang="zh-CN" altLang="en" sz="1400" dirty="0"/>
              <a:t>，</a:t>
            </a:r>
            <a:r>
              <a:rPr lang="zh-CN" altLang="en-US" sz="1400" dirty="0"/>
              <a:t>但是</a:t>
            </a:r>
            <a:r>
              <a:rPr lang="en" altLang="zh-CN" sz="1400" dirty="0"/>
              <a:t>C</a:t>
            </a:r>
            <a:r>
              <a:rPr lang="zh-CN" altLang="en-US" sz="1400" dirty="0"/>
              <a:t>不能使用</a:t>
            </a:r>
            <a:r>
              <a:rPr lang="en" altLang="zh-CN" sz="1400" dirty="0"/>
              <a:t>A</a:t>
            </a:r>
            <a:r>
              <a:rPr lang="zh-CN" altLang="en-US" sz="1400" dirty="0"/>
              <a:t>定义的</a:t>
            </a:r>
            <a:r>
              <a:rPr lang="en" altLang="zh-CN" sz="1400" dirty="0"/>
              <a:t>template</a:t>
            </a:r>
            <a:r>
              <a:rPr lang="zh-CN" altLang="en" sz="1400" dirty="0"/>
              <a:t>。</a:t>
            </a:r>
          </a:p>
          <a:p>
            <a:pPr>
              <a:lnSpc>
                <a:spcPct val="150000"/>
              </a:lnSpc>
            </a:pPr>
            <a:r>
              <a:rPr lang="zh-CN" altLang="en" sz="1400" dirty="0"/>
              <a:t/>
            </a:r>
            <a:br>
              <a:rPr lang="zh-CN" altLang="en" sz="1400" dirty="0"/>
            </a:br>
            <a:endParaRPr lang="zh-CN" altLang="en" sz="1400" dirty="0"/>
          </a:p>
        </p:txBody>
      </p:sp>
    </p:spTree>
    <p:extLst>
      <p:ext uri="{BB962C8B-B14F-4D97-AF65-F5344CB8AC3E}">
        <p14:creationId xmlns:p14="http://schemas.microsoft.com/office/powerpoint/2010/main" val="10731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小程序框架特性</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627534"/>
            <a:ext cx="8424936" cy="4339650"/>
          </a:xfrm>
          <a:prstGeom prst="rect">
            <a:avLst/>
          </a:prstGeom>
          <a:noFill/>
        </p:spPr>
        <p:txBody>
          <a:bodyPr wrap="square" rtlCol="0">
            <a:spAutoFit/>
          </a:bodyPr>
          <a:lstStyle/>
          <a:p>
            <a:pPr>
              <a:lnSpc>
                <a:spcPct val="150000"/>
              </a:lnSpc>
            </a:pPr>
            <a:r>
              <a:rPr lang="zh-CN" altLang="en-US" sz="1400" dirty="0">
                <a:solidFill>
                  <a:srgbClr val="006470"/>
                </a:solidFill>
              </a:rPr>
              <a:t>响应的数据绑定</a:t>
            </a:r>
          </a:p>
          <a:p>
            <a:pPr>
              <a:lnSpc>
                <a:spcPct val="150000"/>
              </a:lnSpc>
            </a:pPr>
            <a:r>
              <a:rPr lang="zh-CN" altLang="en-US" sz="1200" dirty="0"/>
              <a:t>小程序框架的核心是一个响应的数据绑定系统，可以让数据与视图非常简单地保持同步。当做数据修改的时候，只需要在逻辑层修改数据，视图层就会做相应的更新。</a:t>
            </a:r>
            <a:endParaRPr lang="en-US" altLang="zh-CN" sz="1200" dirty="0"/>
          </a:p>
          <a:p>
            <a:pPr>
              <a:lnSpc>
                <a:spcPct val="150000"/>
              </a:lnSpc>
            </a:pPr>
            <a:endParaRPr lang="en-US" altLang="zh-CN" sz="1200" dirty="0"/>
          </a:p>
          <a:p>
            <a:pPr>
              <a:lnSpc>
                <a:spcPct val="150000"/>
              </a:lnSpc>
            </a:pPr>
            <a:r>
              <a:rPr lang="zh-CN" altLang="en-US" sz="1400" dirty="0">
                <a:solidFill>
                  <a:srgbClr val="006470"/>
                </a:solidFill>
              </a:rPr>
              <a:t>页面管理</a:t>
            </a:r>
          </a:p>
          <a:p>
            <a:pPr>
              <a:lnSpc>
                <a:spcPct val="150000"/>
              </a:lnSpc>
            </a:pPr>
            <a:r>
              <a:rPr lang="zh-CN" altLang="en-US" sz="1200" dirty="0"/>
              <a:t>小程序框架管理了整个小程序的页面路由，可以做到页面间的无缝切换，并给以页面完整的生命周期。开发者需要做的只是将页面的数据、方法、生命周期函数注册到框架中，其他的一切复杂的操作都交由框架处理。</a:t>
            </a:r>
            <a:endParaRPr lang="en-US" altLang="zh-CN" sz="1200" dirty="0"/>
          </a:p>
          <a:p>
            <a:pPr>
              <a:lnSpc>
                <a:spcPct val="150000"/>
              </a:lnSpc>
            </a:pPr>
            <a:r>
              <a:rPr lang="zh-CN" altLang="en-US" sz="1200" dirty="0"/>
              <a:t/>
            </a:r>
            <a:br>
              <a:rPr lang="zh-CN" altLang="en-US" sz="1200" dirty="0"/>
            </a:br>
            <a:r>
              <a:rPr lang="zh-CN" altLang="en-US" sz="1400" dirty="0">
                <a:solidFill>
                  <a:srgbClr val="006470"/>
                </a:solidFill>
              </a:rPr>
              <a:t>基础组件</a:t>
            </a:r>
          </a:p>
          <a:p>
            <a:pPr>
              <a:lnSpc>
                <a:spcPct val="150000"/>
              </a:lnSpc>
            </a:pPr>
            <a:r>
              <a:rPr lang="zh-CN" altLang="en-US" sz="1200" dirty="0"/>
              <a:t>小程序框架提供了一套基础的组件，这些组件自带微信风格的样式以及特殊的逻辑，开发者可以通过组合基础组件，创建出强大的微信小程序 。</a:t>
            </a:r>
            <a:endParaRPr lang="en-US" altLang="zh-CN" sz="1200" dirty="0"/>
          </a:p>
          <a:p>
            <a:pPr>
              <a:lnSpc>
                <a:spcPct val="150000"/>
              </a:lnSpc>
            </a:pPr>
            <a:endParaRPr lang="zh-CN" altLang="en-US" sz="1200" dirty="0"/>
          </a:p>
          <a:p>
            <a:pPr>
              <a:lnSpc>
                <a:spcPct val="150000"/>
              </a:lnSpc>
            </a:pPr>
            <a:r>
              <a:rPr lang="zh-CN" altLang="en-US" sz="1400" dirty="0">
                <a:solidFill>
                  <a:srgbClr val="006470"/>
                </a:solidFill>
              </a:rPr>
              <a:t>丰富的 </a:t>
            </a:r>
            <a:r>
              <a:rPr lang="en" altLang="zh-CN" sz="1400" dirty="0">
                <a:solidFill>
                  <a:srgbClr val="006470"/>
                </a:solidFill>
              </a:rPr>
              <a:t>API</a:t>
            </a:r>
          </a:p>
          <a:p>
            <a:pPr>
              <a:lnSpc>
                <a:spcPct val="150000"/>
              </a:lnSpc>
            </a:pPr>
            <a:r>
              <a:rPr lang="zh-CN" altLang="en-US" sz="1200" dirty="0"/>
              <a:t>小程序框架提供丰富的微信原生 </a:t>
            </a:r>
            <a:r>
              <a:rPr lang="en" altLang="zh-CN" sz="1200" dirty="0"/>
              <a:t>API</a:t>
            </a:r>
            <a:r>
              <a:rPr lang="zh-CN" altLang="en" sz="1200" dirty="0"/>
              <a:t>，</a:t>
            </a:r>
            <a:r>
              <a:rPr lang="zh-CN" altLang="en-US" sz="1200" dirty="0"/>
              <a:t>可以方便的调起微信提供的能力，如获取用户信息，本地存储，支付功能等。</a:t>
            </a:r>
          </a:p>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384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4608512"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WXML</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引用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include</a:t>
            </a:r>
            <a:endParaRPr lang="en" altLang="zh-CN" sz="1800" dirty="0">
              <a:solidFill>
                <a:schemeClr val="tx1">
                  <a:lumMod val="65000"/>
                  <a:lumOff val="35000"/>
                </a:schemeClr>
              </a:solidFill>
              <a:latin typeface="+mn-lt"/>
              <a:ea typeface="+mn-ea"/>
              <a:cs typeface="+mn-ea"/>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344816" cy="700576"/>
          </a:xfrm>
          <a:prstGeom prst="rect">
            <a:avLst/>
          </a:prstGeom>
          <a:noFill/>
        </p:spPr>
        <p:txBody>
          <a:bodyPr wrap="square" rtlCol="0">
            <a:spAutoFit/>
          </a:bodyPr>
          <a:lstStyle/>
          <a:p>
            <a:pPr>
              <a:lnSpc>
                <a:spcPct val="150000"/>
              </a:lnSpc>
            </a:pPr>
            <a:r>
              <a:rPr lang="en" altLang="zh-CN" sz="1400" dirty="0"/>
              <a:t>include </a:t>
            </a:r>
            <a:r>
              <a:rPr lang="zh-CN" altLang="en-US" sz="1400" dirty="0"/>
              <a:t>可以将目标文件除了 </a:t>
            </a:r>
            <a:r>
              <a:rPr lang="en-US" altLang="zh-CN" sz="1400" dirty="0"/>
              <a:t>&lt;</a:t>
            </a:r>
            <a:r>
              <a:rPr lang="en" altLang="zh-CN" sz="1400" dirty="0"/>
              <a:t>template/&gt; &lt;</a:t>
            </a:r>
            <a:r>
              <a:rPr lang="en" altLang="zh-CN" sz="1400" dirty="0" err="1"/>
              <a:t>wxs</a:t>
            </a:r>
            <a:r>
              <a:rPr lang="en" altLang="zh-CN" sz="1400" dirty="0"/>
              <a:t>/&gt; </a:t>
            </a:r>
            <a:r>
              <a:rPr lang="zh-CN" altLang="en-US" sz="1400" dirty="0"/>
              <a:t>外的整个代码引入，相当于是拷贝到 </a:t>
            </a:r>
            <a:r>
              <a:rPr lang="en" altLang="zh-CN" sz="1400" dirty="0"/>
              <a:t>include </a:t>
            </a:r>
            <a:r>
              <a:rPr lang="zh-CN" altLang="en-US" sz="1400" dirty="0"/>
              <a:t>位置，如：</a:t>
            </a:r>
            <a:endParaRPr lang="zh-CN" altLang="en" sz="1400" dirty="0"/>
          </a:p>
        </p:txBody>
      </p:sp>
      <p:sp>
        <p:nvSpPr>
          <p:cNvPr id="5" name="文本框 4">
            <a:extLst>
              <a:ext uri="{FF2B5EF4-FFF2-40B4-BE49-F238E27FC236}">
                <a16:creationId xmlns:a16="http://schemas.microsoft.com/office/drawing/2014/main" xmlns="" id="{3A074AC5-BDC5-964C-9DAB-F0219DA522DE}"/>
              </a:ext>
            </a:extLst>
          </p:cNvPr>
          <p:cNvSpPr txBox="1"/>
          <p:nvPr/>
        </p:nvSpPr>
        <p:spPr>
          <a:xfrm>
            <a:off x="611560" y="1683327"/>
            <a:ext cx="4320480" cy="282968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 </a:t>
            </a:r>
            <a:r>
              <a:rPr lang="en-US" altLang="zh-CN" sz="1200" dirty="0" err="1"/>
              <a:t>index.wxml</a:t>
            </a:r>
            <a:r>
              <a:rPr lang="en-US" altLang="zh-CN" sz="1200" dirty="0"/>
              <a:t> --&gt; </a:t>
            </a:r>
          </a:p>
          <a:p>
            <a:pPr marL="342900" lvl="0" indent="-342900" algn="just">
              <a:lnSpc>
                <a:spcPct val="150000"/>
              </a:lnSpc>
              <a:buFont typeface="+mj-lt"/>
              <a:buAutoNum type="arabicPeriod"/>
            </a:pPr>
            <a:r>
              <a:rPr lang="en-US" altLang="zh-CN" sz="1200" dirty="0"/>
              <a:t>&lt;include </a:t>
            </a:r>
            <a:r>
              <a:rPr lang="en-US" altLang="zh-CN" sz="1200" dirty="0" err="1"/>
              <a:t>src</a:t>
            </a:r>
            <a:r>
              <a:rPr lang="en-US" altLang="zh-CN" sz="1200" dirty="0"/>
              <a:t>="</a:t>
            </a:r>
            <a:r>
              <a:rPr lang="en-US" altLang="zh-CN" sz="1200" dirty="0" err="1"/>
              <a:t>header.wxml</a:t>
            </a:r>
            <a:r>
              <a:rPr lang="en-US" altLang="zh-CN" sz="1200" dirty="0"/>
              <a:t>" /&gt; </a:t>
            </a:r>
          </a:p>
          <a:p>
            <a:pPr marL="342900" lvl="0" indent="-342900" algn="just">
              <a:lnSpc>
                <a:spcPct val="150000"/>
              </a:lnSpc>
              <a:buFont typeface="+mj-lt"/>
              <a:buAutoNum type="arabicPeriod"/>
            </a:pPr>
            <a:r>
              <a:rPr lang="en-US" altLang="zh-CN" sz="1200" dirty="0"/>
              <a:t>&lt;view&gt;body&lt;/view&gt; </a:t>
            </a:r>
          </a:p>
          <a:p>
            <a:pPr marL="342900" lvl="0" indent="-342900" algn="just">
              <a:lnSpc>
                <a:spcPct val="150000"/>
              </a:lnSpc>
              <a:buFont typeface="+mj-lt"/>
              <a:buAutoNum type="arabicPeriod"/>
            </a:pPr>
            <a:r>
              <a:rPr lang="en-US" altLang="zh-CN" sz="1200" dirty="0"/>
              <a:t>&lt;include </a:t>
            </a:r>
            <a:r>
              <a:rPr lang="en-US" altLang="zh-CN" sz="1200" dirty="0" err="1"/>
              <a:t>src</a:t>
            </a:r>
            <a:r>
              <a:rPr lang="en-US" altLang="zh-CN" sz="1200" dirty="0"/>
              <a:t>="</a:t>
            </a:r>
            <a:r>
              <a:rPr lang="en-US" altLang="zh-CN" sz="1200" dirty="0" err="1"/>
              <a:t>footer.wxml</a:t>
            </a:r>
            <a:r>
              <a:rPr lang="en-US" altLang="zh-CN" sz="1200" dirty="0"/>
              <a:t>" /&gt; </a:t>
            </a:r>
          </a:p>
          <a:p>
            <a:pPr lvl="0" algn="just">
              <a:lnSpc>
                <a:spcPct val="150000"/>
              </a:lnSpc>
            </a:pPr>
            <a:endParaRPr lang="en-US" altLang="zh-CN" sz="1200" dirty="0"/>
          </a:p>
          <a:p>
            <a:pPr marL="342900" lvl="0" indent="-342900" algn="just">
              <a:lnSpc>
                <a:spcPct val="150000"/>
              </a:lnSpc>
              <a:buFont typeface="+mj-lt"/>
              <a:buAutoNum type="arabicPeriod"/>
            </a:pPr>
            <a:r>
              <a:rPr lang="en-US" altLang="zh-CN" sz="1200" dirty="0"/>
              <a:t>&lt;!-- </a:t>
            </a:r>
            <a:r>
              <a:rPr lang="en-US" altLang="zh-CN" sz="1200" dirty="0" err="1"/>
              <a:t>header.wxml</a:t>
            </a:r>
            <a:r>
              <a:rPr lang="en-US" altLang="zh-CN" sz="1200" dirty="0"/>
              <a:t> --&gt; </a:t>
            </a:r>
          </a:p>
          <a:p>
            <a:pPr marL="342900" lvl="0" indent="-342900" algn="just">
              <a:lnSpc>
                <a:spcPct val="150000"/>
              </a:lnSpc>
              <a:buFont typeface="+mj-lt"/>
              <a:buAutoNum type="arabicPeriod"/>
            </a:pPr>
            <a:r>
              <a:rPr lang="en-US" altLang="zh-CN" sz="1200" dirty="0"/>
              <a:t>&lt;view&gt;header&lt;/view&gt; </a:t>
            </a:r>
          </a:p>
          <a:p>
            <a:pPr lvl="0" algn="just">
              <a:lnSpc>
                <a:spcPct val="150000"/>
              </a:lnSpc>
            </a:pPr>
            <a:endParaRPr lang="en-US" altLang="zh-CN" sz="1200" dirty="0"/>
          </a:p>
          <a:p>
            <a:pPr marL="342900" lvl="0" indent="-342900" algn="just">
              <a:lnSpc>
                <a:spcPct val="150000"/>
              </a:lnSpc>
              <a:buFont typeface="+mj-lt"/>
              <a:buAutoNum type="arabicPeriod"/>
            </a:pPr>
            <a:r>
              <a:rPr lang="en-US" altLang="zh-CN" sz="1200" dirty="0"/>
              <a:t>&lt;!-- </a:t>
            </a:r>
            <a:r>
              <a:rPr lang="en-US" altLang="zh-CN" sz="1200" dirty="0" err="1"/>
              <a:t>footer.wxml</a:t>
            </a:r>
            <a:r>
              <a:rPr lang="en-US" altLang="zh-CN" sz="1200" dirty="0"/>
              <a:t> --&gt; </a:t>
            </a:r>
          </a:p>
          <a:p>
            <a:pPr marL="342900" lvl="0" indent="-342900" algn="just">
              <a:lnSpc>
                <a:spcPct val="150000"/>
              </a:lnSpc>
              <a:buFont typeface="+mj-lt"/>
              <a:buAutoNum type="arabicPeriod"/>
            </a:pPr>
            <a:r>
              <a:rPr lang="en-US" altLang="zh-CN" sz="1200" dirty="0"/>
              <a:t>&lt;view&gt;footer&lt;/view&gt;</a:t>
            </a:r>
            <a:endParaRPr lang="zh-CN" altLang="zh-CN" sz="1200" dirty="0"/>
          </a:p>
        </p:txBody>
      </p:sp>
      <p:pic>
        <p:nvPicPr>
          <p:cNvPr id="2" name="图片 1">
            <a:extLst>
              <a:ext uri="{FF2B5EF4-FFF2-40B4-BE49-F238E27FC236}">
                <a16:creationId xmlns:a16="http://schemas.microsoft.com/office/drawing/2014/main" xmlns="" id="{E7A3DDB6-93B1-D243-A587-CC48D7ABFB95}"/>
              </a:ext>
            </a:extLst>
          </p:cNvPr>
          <p:cNvPicPr>
            <a:picLocks noChangeAspect="1"/>
          </p:cNvPicPr>
          <p:nvPr/>
        </p:nvPicPr>
        <p:blipFill>
          <a:blip r:embed="rId2"/>
          <a:stretch>
            <a:fillRect/>
          </a:stretch>
        </p:blipFill>
        <p:spPr>
          <a:xfrm>
            <a:off x="5235436" y="1683327"/>
            <a:ext cx="3395258" cy="2400591"/>
          </a:xfrm>
          <a:prstGeom prst="rect">
            <a:avLst/>
          </a:prstGeom>
        </p:spPr>
      </p:pic>
    </p:spTree>
    <p:extLst>
      <p:ext uri="{BB962C8B-B14F-4D97-AF65-F5344CB8AC3E}">
        <p14:creationId xmlns:p14="http://schemas.microsoft.com/office/powerpoint/2010/main" val="6798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WXSS</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2598853"/>
          </a:xfrm>
          <a:prstGeom prst="rect">
            <a:avLst/>
          </a:prstGeom>
          <a:noFill/>
        </p:spPr>
        <p:txBody>
          <a:bodyPr wrap="square" rtlCol="0">
            <a:spAutoFit/>
          </a:bodyPr>
          <a:lstStyle/>
          <a:p>
            <a:pPr>
              <a:lnSpc>
                <a:spcPct val="150000"/>
              </a:lnSpc>
            </a:pPr>
            <a:r>
              <a:rPr lang="en" altLang="zh-CN" sz="1400" dirty="0"/>
              <a:t>WXSS (</a:t>
            </a:r>
            <a:r>
              <a:rPr lang="en" altLang="zh-CN" sz="1400" dirty="0" err="1"/>
              <a:t>WeiXin</a:t>
            </a:r>
            <a:r>
              <a:rPr lang="en" altLang="zh-CN" sz="1400" dirty="0"/>
              <a:t> Style Sheets)</a:t>
            </a:r>
            <a:r>
              <a:rPr lang="zh-CN" altLang="en-US" sz="1400" dirty="0"/>
              <a:t>是一套样式语言，用于描述 </a:t>
            </a:r>
            <a:r>
              <a:rPr lang="en" altLang="zh-CN" sz="1400" dirty="0"/>
              <a:t>WXML </a:t>
            </a:r>
            <a:r>
              <a:rPr lang="zh-CN" altLang="en-US" sz="1400" dirty="0"/>
              <a:t>的组件样式。</a:t>
            </a:r>
          </a:p>
          <a:p>
            <a:pPr>
              <a:lnSpc>
                <a:spcPct val="150000"/>
              </a:lnSpc>
            </a:pPr>
            <a:r>
              <a:rPr lang="en" altLang="zh-CN" sz="1400" dirty="0"/>
              <a:t>WXSS </a:t>
            </a:r>
            <a:r>
              <a:rPr lang="zh-CN" altLang="en-US" sz="1400" dirty="0"/>
              <a:t>用来决定 </a:t>
            </a:r>
            <a:r>
              <a:rPr lang="en" altLang="zh-CN" sz="1400" dirty="0"/>
              <a:t>WXML </a:t>
            </a:r>
            <a:r>
              <a:rPr lang="zh-CN" altLang="en-US" sz="1400" dirty="0"/>
              <a:t>的组件应该怎么显示。</a:t>
            </a:r>
          </a:p>
          <a:p>
            <a:pPr>
              <a:lnSpc>
                <a:spcPct val="150000"/>
              </a:lnSpc>
            </a:pPr>
            <a:r>
              <a:rPr lang="zh-CN" altLang="en-US" sz="1400" dirty="0"/>
              <a:t>为了适应广大的前端开发者，</a:t>
            </a:r>
            <a:r>
              <a:rPr lang="en" altLang="zh-CN" sz="1400" dirty="0"/>
              <a:t>WXSS </a:t>
            </a:r>
            <a:r>
              <a:rPr lang="zh-CN" altLang="en-US" sz="1400" dirty="0"/>
              <a:t>具有 </a:t>
            </a:r>
            <a:r>
              <a:rPr lang="en" altLang="zh-CN" sz="1400" dirty="0"/>
              <a:t>CSS </a:t>
            </a:r>
            <a:r>
              <a:rPr lang="zh-CN" altLang="en-US" sz="1400" dirty="0"/>
              <a:t>大部分特性。同时为了更适合开发微信小程序，</a:t>
            </a:r>
            <a:r>
              <a:rPr lang="en" altLang="zh-CN" sz="1400" dirty="0"/>
              <a:t>WXSS </a:t>
            </a:r>
            <a:r>
              <a:rPr lang="zh-CN" altLang="en-US" sz="1400" dirty="0"/>
              <a:t>对 </a:t>
            </a:r>
            <a:r>
              <a:rPr lang="en" altLang="zh-CN" sz="1400" dirty="0"/>
              <a:t>CSS </a:t>
            </a:r>
            <a:r>
              <a:rPr lang="zh-CN" altLang="en-US" sz="1400" dirty="0"/>
              <a:t>进行了扩充以及修改。</a:t>
            </a:r>
          </a:p>
          <a:p>
            <a:pPr>
              <a:lnSpc>
                <a:spcPct val="150000"/>
              </a:lnSpc>
            </a:pPr>
            <a:r>
              <a:rPr lang="zh-CN" altLang="en-US" sz="1400" dirty="0"/>
              <a:t>与 </a:t>
            </a:r>
            <a:r>
              <a:rPr lang="en" altLang="zh-CN" sz="1400" dirty="0"/>
              <a:t>CSS </a:t>
            </a:r>
            <a:r>
              <a:rPr lang="zh-CN" altLang="en-US" sz="1400" dirty="0"/>
              <a:t>相比，</a:t>
            </a:r>
            <a:r>
              <a:rPr lang="en" altLang="zh-CN" sz="1400" dirty="0"/>
              <a:t>WXSS </a:t>
            </a:r>
            <a:r>
              <a:rPr lang="zh-CN" altLang="en-US" sz="1400" dirty="0"/>
              <a:t>扩展的特性有：</a:t>
            </a:r>
          </a:p>
          <a:p>
            <a:pPr marL="285750" indent="-285750">
              <a:lnSpc>
                <a:spcPct val="150000"/>
              </a:lnSpc>
              <a:buFont typeface="Arial" panose="020B0604020202020204" pitchFamily="34" charset="0"/>
              <a:buChar char="•"/>
            </a:pPr>
            <a:r>
              <a:rPr lang="zh-CN" altLang="en-US" sz="1400" dirty="0"/>
              <a:t>尺寸单位</a:t>
            </a:r>
          </a:p>
          <a:p>
            <a:pPr marL="285750" indent="-285750">
              <a:lnSpc>
                <a:spcPct val="150000"/>
              </a:lnSpc>
              <a:buFont typeface="Arial" panose="020B0604020202020204" pitchFamily="34" charset="0"/>
              <a:buChar char="•"/>
            </a:pPr>
            <a:r>
              <a:rPr lang="zh-CN" altLang="en-US" sz="1400" dirty="0"/>
              <a:t>样式导入</a:t>
            </a:r>
          </a:p>
          <a:p>
            <a:pPr>
              <a:lnSpc>
                <a:spcPct val="150000"/>
              </a:lnSpc>
            </a:pPr>
            <a:endParaRPr lang="zh-CN" altLang="en-US" sz="1200" dirty="0"/>
          </a:p>
        </p:txBody>
      </p:sp>
    </p:spTree>
    <p:extLst>
      <p:ext uri="{BB962C8B-B14F-4D97-AF65-F5344CB8AC3E}">
        <p14:creationId xmlns:p14="http://schemas.microsoft.com/office/powerpoint/2010/main" val="6346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WXSS – </a:t>
            </a:r>
            <a:r>
              <a:rPr lang="zh-CN" altLang="en-US" sz="1800" dirty="0">
                <a:solidFill>
                  <a:schemeClr val="tx1">
                    <a:lumMod val="65000"/>
                    <a:lumOff val="35000"/>
                  </a:schemeClr>
                </a:solidFill>
                <a:latin typeface="+mn-lt"/>
                <a:ea typeface="+mn-ea"/>
                <a:cs typeface="+mn-ea"/>
                <a:sym typeface="+mn-lt"/>
              </a:rPr>
              <a:t>尺寸单位</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1629357"/>
          </a:xfrm>
          <a:prstGeom prst="rect">
            <a:avLst/>
          </a:prstGeom>
          <a:noFill/>
        </p:spPr>
        <p:txBody>
          <a:bodyPr wrap="square" rtlCol="0">
            <a:spAutoFit/>
          </a:bodyPr>
          <a:lstStyle/>
          <a:p>
            <a:pPr>
              <a:lnSpc>
                <a:spcPct val="150000"/>
              </a:lnSpc>
            </a:pPr>
            <a:r>
              <a:rPr lang="zh-CN" altLang="zh-CN" sz="1400" dirty="0"/>
              <a:t>小程序规定了全新的尺寸单位</a:t>
            </a:r>
            <a:r>
              <a:rPr lang="en-US" altLang="zh-CN" sz="1400" dirty="0" err="1"/>
              <a:t>rpx</a:t>
            </a:r>
            <a:r>
              <a:rPr lang="zh-CN" altLang="zh-CN" sz="1400" dirty="0"/>
              <a:t>（</a:t>
            </a:r>
            <a:r>
              <a:rPr lang="en-US" altLang="zh-CN" sz="1400" dirty="0"/>
              <a:t>responsive pixel</a:t>
            </a:r>
            <a:r>
              <a:rPr lang="zh-CN" altLang="zh-CN" sz="1400" dirty="0"/>
              <a:t>），可以根据屏幕宽度进行自适应。其原理是无视设备原先的尺寸大小，统一规定屏幕宽度为</a:t>
            </a:r>
            <a:r>
              <a:rPr lang="en-US" altLang="zh-CN" sz="1400" dirty="0"/>
              <a:t>750rpx</a:t>
            </a:r>
            <a:r>
              <a:rPr lang="zh-CN" altLang="zh-CN" sz="1400" dirty="0"/>
              <a:t>。</a:t>
            </a:r>
          </a:p>
          <a:p>
            <a:pPr>
              <a:lnSpc>
                <a:spcPct val="150000"/>
              </a:lnSpc>
            </a:pPr>
            <a:r>
              <a:rPr lang="en-US" altLang="zh-CN" sz="1400" dirty="0" err="1"/>
              <a:t>rpx</a:t>
            </a:r>
            <a:r>
              <a:rPr lang="zh-CN" altLang="zh-CN" sz="1400" dirty="0"/>
              <a:t>不是固定值，屏幕越大，</a:t>
            </a:r>
            <a:r>
              <a:rPr lang="en-US" altLang="zh-CN" sz="1400" dirty="0"/>
              <a:t>1rpx</a:t>
            </a:r>
            <a:r>
              <a:rPr lang="zh-CN" altLang="zh-CN" sz="1400" dirty="0"/>
              <a:t>对应的像素就越大。例如在</a:t>
            </a:r>
            <a:r>
              <a:rPr lang="en-US" altLang="zh-CN" sz="1400" dirty="0"/>
              <a:t> iPhone6 </a:t>
            </a:r>
            <a:r>
              <a:rPr lang="zh-CN" altLang="zh-CN" sz="1400" dirty="0"/>
              <a:t>上，屏幕宽度为</a:t>
            </a:r>
            <a:r>
              <a:rPr lang="en-US" altLang="zh-CN" sz="1400" dirty="0"/>
              <a:t>375px</a:t>
            </a:r>
            <a:r>
              <a:rPr lang="zh-CN" altLang="zh-CN" sz="1400" dirty="0"/>
              <a:t>，共有</a:t>
            </a:r>
            <a:r>
              <a:rPr lang="en-US" altLang="zh-CN" sz="1400" dirty="0"/>
              <a:t>750</a:t>
            </a:r>
            <a:r>
              <a:rPr lang="zh-CN" altLang="zh-CN" sz="1400" dirty="0"/>
              <a:t>个物理像素，则</a:t>
            </a:r>
            <a:r>
              <a:rPr lang="en-US" altLang="zh-CN" sz="1400" dirty="0"/>
              <a:t>750rpx = 375px = 750</a:t>
            </a:r>
            <a:r>
              <a:rPr lang="zh-CN" altLang="zh-CN" sz="1400" dirty="0"/>
              <a:t>物理像素，</a:t>
            </a:r>
            <a:r>
              <a:rPr lang="en-US" altLang="zh-CN" sz="1400" dirty="0"/>
              <a:t>1rpx = 0.5px = 1</a:t>
            </a:r>
            <a:r>
              <a:rPr lang="zh-CN" altLang="zh-CN" sz="1400" dirty="0"/>
              <a:t>物理像素。</a:t>
            </a:r>
          </a:p>
          <a:p>
            <a:pPr>
              <a:lnSpc>
                <a:spcPct val="150000"/>
              </a:lnSpc>
            </a:pPr>
            <a:endParaRPr lang="zh-CN" altLang="en-US" sz="1200" dirty="0"/>
          </a:p>
        </p:txBody>
      </p:sp>
      <p:graphicFrame>
        <p:nvGraphicFramePr>
          <p:cNvPr id="4" name="表格 3">
            <a:extLst>
              <a:ext uri="{FF2B5EF4-FFF2-40B4-BE49-F238E27FC236}">
                <a16:creationId xmlns:a16="http://schemas.microsoft.com/office/drawing/2014/main" xmlns="" id="{9AD88E7F-1DFC-0241-B661-980994FA06A6}"/>
              </a:ext>
            </a:extLst>
          </p:cNvPr>
          <p:cNvGraphicFramePr>
            <a:graphicFrameLocks noGrp="1"/>
          </p:cNvGraphicFramePr>
          <p:nvPr>
            <p:extLst>
              <p:ext uri="{D42A27DB-BD31-4B8C-83A1-F6EECF244321}">
                <p14:modId xmlns:p14="http://schemas.microsoft.com/office/powerpoint/2010/main" val="2739586892"/>
              </p:ext>
            </p:extLst>
          </p:nvPr>
        </p:nvGraphicFramePr>
        <p:xfrm>
          <a:off x="611560" y="2383536"/>
          <a:ext cx="7488833" cy="1835051"/>
        </p:xfrm>
        <a:graphic>
          <a:graphicData uri="http://schemas.openxmlformats.org/drawingml/2006/table">
            <a:tbl>
              <a:tblPr firstRow="1" firstCol="1" bandRow="1">
                <a:tableStyleId>{B301B821-A1FF-4177-AEE7-76D212191A09}</a:tableStyleId>
              </a:tblPr>
              <a:tblGrid>
                <a:gridCol w="2160240">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520281">
                  <a:extLst>
                    <a:ext uri="{9D8B030D-6E8A-4147-A177-3AD203B41FA5}">
                      <a16:colId xmlns:a16="http://schemas.microsoft.com/office/drawing/2014/main" xmlns="" val="20002"/>
                    </a:ext>
                  </a:extLst>
                </a:gridCol>
              </a:tblGrid>
              <a:tr h="350693">
                <a:tc>
                  <a:txBody>
                    <a:bodyPr/>
                    <a:lstStyle/>
                    <a:p>
                      <a:pPr marL="0" algn="l" defTabSz="914400" rtl="0" eaLnBrk="1" latinLnBrk="0" hangingPunct="1">
                        <a:lnSpc>
                          <a:spcPct val="150000"/>
                        </a:lnSpc>
                        <a:spcAft>
                          <a:spcPts val="0"/>
                        </a:spcAft>
                      </a:pPr>
                      <a:r>
                        <a:rPr lang="zh-CN" altLang="en-US" sz="1200" b="1" kern="0" dirty="0">
                          <a:solidFill>
                            <a:schemeClr val="lt1"/>
                          </a:solidFill>
                          <a:effectLst/>
                          <a:latin typeface="+mn-lt"/>
                          <a:ea typeface="+mn-ea"/>
                          <a:cs typeface="+mn-cs"/>
                        </a:rPr>
                        <a:t>设备</a:t>
                      </a:r>
                    </a:p>
                  </a:txBody>
                  <a:tcPr marL="68580" marR="68580" marT="0" marB="0"/>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 altLang="zh-CN" sz="1200" kern="0" dirty="0" err="1">
                          <a:effectLst/>
                        </a:rPr>
                        <a:t>rpx</a:t>
                      </a:r>
                      <a:r>
                        <a:rPr lang="zh-CN" altLang="en-US" sz="1200" kern="0" dirty="0">
                          <a:effectLst/>
                        </a:rPr>
                        <a:t>换算</a:t>
                      </a:r>
                      <a:r>
                        <a:rPr lang="en" altLang="zh-CN" sz="1200" kern="0" dirty="0" err="1">
                          <a:effectLst/>
                        </a:rPr>
                        <a:t>px</a:t>
                      </a:r>
                      <a:r>
                        <a:rPr lang="en" altLang="zh-CN" sz="1200" kern="0" dirty="0">
                          <a:effectLst/>
                        </a:rPr>
                        <a:t> (</a:t>
                      </a:r>
                      <a:r>
                        <a:rPr lang="zh-CN" altLang="en-US" sz="1200" kern="0" dirty="0">
                          <a:effectLst/>
                        </a:rPr>
                        <a:t>屏幕宽度</a:t>
                      </a:r>
                      <a:r>
                        <a:rPr lang="en-US" altLang="zh-CN" sz="1200" kern="0" dirty="0">
                          <a:effectLst/>
                        </a:rPr>
                        <a:t>/750)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 altLang="zh-CN" sz="1200" b="1" kern="0" dirty="0" err="1">
                          <a:solidFill>
                            <a:schemeClr val="lt1"/>
                          </a:solidFill>
                          <a:effectLst/>
                          <a:latin typeface="+mn-lt"/>
                          <a:ea typeface="+mn-ea"/>
                          <a:cs typeface="+mn-cs"/>
                        </a:rPr>
                        <a:t>px</a:t>
                      </a:r>
                      <a:r>
                        <a:rPr lang="zh-CN" altLang="en-US" sz="1200" b="1" kern="0" dirty="0">
                          <a:solidFill>
                            <a:schemeClr val="lt1"/>
                          </a:solidFill>
                          <a:effectLst/>
                          <a:latin typeface="+mn-lt"/>
                          <a:ea typeface="+mn-ea"/>
                          <a:cs typeface="+mn-cs"/>
                        </a:rPr>
                        <a:t>换算</a:t>
                      </a:r>
                      <a:r>
                        <a:rPr lang="en" altLang="zh-CN" sz="1200" b="1" kern="0" dirty="0" err="1">
                          <a:solidFill>
                            <a:schemeClr val="lt1"/>
                          </a:solidFill>
                          <a:effectLst/>
                          <a:latin typeface="+mn-lt"/>
                          <a:ea typeface="+mn-ea"/>
                          <a:cs typeface="+mn-cs"/>
                        </a:rPr>
                        <a:t>rpx</a:t>
                      </a:r>
                      <a:r>
                        <a:rPr lang="en" altLang="zh-CN" sz="1200" b="1" kern="0" dirty="0">
                          <a:solidFill>
                            <a:schemeClr val="lt1"/>
                          </a:solidFill>
                          <a:effectLst/>
                          <a:latin typeface="+mn-lt"/>
                          <a:ea typeface="+mn-ea"/>
                          <a:cs typeface="+mn-cs"/>
                        </a:rPr>
                        <a:t> (750/</a:t>
                      </a:r>
                      <a:r>
                        <a:rPr lang="zh-CN" altLang="en-US" sz="1200" b="1" kern="0" dirty="0">
                          <a:solidFill>
                            <a:schemeClr val="lt1"/>
                          </a:solidFill>
                          <a:effectLst/>
                          <a:latin typeface="+mn-lt"/>
                          <a:ea typeface="+mn-ea"/>
                          <a:cs typeface="+mn-cs"/>
                        </a:rPr>
                        <a:t>屏幕宽度</a:t>
                      </a:r>
                      <a:r>
                        <a:rPr lang="en-US" altLang="zh-CN" sz="1200" b="1" kern="0" dirty="0">
                          <a:solidFill>
                            <a:schemeClr val="lt1"/>
                          </a:solidFill>
                          <a:effectLst/>
                          <a:latin typeface="+mn-lt"/>
                          <a:ea typeface="+mn-ea"/>
                          <a:cs typeface="+mn-cs"/>
                        </a:rPr>
                        <a:t>)</a:t>
                      </a:r>
                      <a:endParaRPr lang="zh-CN" altLang="en-US" sz="1200" b="1" kern="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xmlns="" val="10000"/>
                  </a:ext>
                </a:extLst>
              </a:tr>
              <a:tr h="557601">
                <a:tc>
                  <a:txBody>
                    <a:bodyPr/>
                    <a:lstStyle/>
                    <a:p>
                      <a:r>
                        <a:rPr lang="en" sz="1200">
                          <a:effectLst/>
                        </a:rPr>
                        <a:t>iPhone5</a:t>
                      </a:r>
                    </a:p>
                  </a:txBody>
                  <a:tcPr marL="190500" marR="190500" marT="114300" marB="114300" anchor="ctr"/>
                </a:tc>
                <a:tc>
                  <a:txBody>
                    <a:bodyPr/>
                    <a:lstStyle/>
                    <a:p>
                      <a:r>
                        <a:rPr lang="en" sz="1200">
                          <a:effectLst/>
                        </a:rPr>
                        <a:t>1rpx = 0.42px</a:t>
                      </a:r>
                    </a:p>
                  </a:txBody>
                  <a:tcPr marL="190500" marR="190500" marT="114300" marB="114300" anchor="ctr"/>
                </a:tc>
                <a:tc>
                  <a:txBody>
                    <a:bodyPr/>
                    <a:lstStyle/>
                    <a:p>
                      <a:r>
                        <a:rPr lang="en" sz="1200">
                          <a:effectLst/>
                        </a:rPr>
                        <a:t>1px = 2.34rpx</a:t>
                      </a:r>
                    </a:p>
                  </a:txBody>
                  <a:tcPr marL="190500" marR="190500" marT="114300" marB="114300" anchor="ctr"/>
                </a:tc>
                <a:extLst>
                  <a:ext uri="{0D108BD9-81ED-4DB2-BD59-A6C34878D82A}">
                    <a16:rowId xmlns:a16="http://schemas.microsoft.com/office/drawing/2014/main" xmlns="" val="10001"/>
                  </a:ext>
                </a:extLst>
              </a:tr>
              <a:tr h="515277">
                <a:tc>
                  <a:txBody>
                    <a:bodyPr/>
                    <a:lstStyle/>
                    <a:p>
                      <a:r>
                        <a:rPr lang="en" sz="1200" dirty="0">
                          <a:effectLst/>
                        </a:rPr>
                        <a:t>iPhone6</a:t>
                      </a:r>
                    </a:p>
                  </a:txBody>
                  <a:tcPr marL="190500" marR="190500" marT="114300" marB="114300" anchor="ctr"/>
                </a:tc>
                <a:tc>
                  <a:txBody>
                    <a:bodyPr/>
                    <a:lstStyle/>
                    <a:p>
                      <a:r>
                        <a:rPr lang="en" sz="1200">
                          <a:effectLst/>
                        </a:rPr>
                        <a:t>1rpx = 0.5px</a:t>
                      </a:r>
                    </a:p>
                  </a:txBody>
                  <a:tcPr marL="190500" marR="190500" marT="114300" marB="114300" anchor="ctr"/>
                </a:tc>
                <a:tc>
                  <a:txBody>
                    <a:bodyPr/>
                    <a:lstStyle/>
                    <a:p>
                      <a:r>
                        <a:rPr lang="en" sz="1200">
                          <a:effectLst/>
                        </a:rPr>
                        <a:t>1px = 2rpx</a:t>
                      </a:r>
                    </a:p>
                  </a:txBody>
                  <a:tcPr marL="190500" marR="190500" marT="114300" marB="114300" anchor="ctr"/>
                </a:tc>
                <a:extLst>
                  <a:ext uri="{0D108BD9-81ED-4DB2-BD59-A6C34878D82A}">
                    <a16:rowId xmlns:a16="http://schemas.microsoft.com/office/drawing/2014/main" xmlns="" val="10002"/>
                  </a:ext>
                </a:extLst>
              </a:tr>
              <a:tr h="350693">
                <a:tc>
                  <a:txBody>
                    <a:bodyPr/>
                    <a:lstStyle/>
                    <a:p>
                      <a:r>
                        <a:rPr lang="en" sz="1200">
                          <a:effectLst/>
                        </a:rPr>
                        <a:t>iPhone6 Plus</a:t>
                      </a:r>
                    </a:p>
                  </a:txBody>
                  <a:tcPr marL="190500" marR="190500" marT="114300" marB="114300" anchor="ctr"/>
                </a:tc>
                <a:tc>
                  <a:txBody>
                    <a:bodyPr/>
                    <a:lstStyle/>
                    <a:p>
                      <a:r>
                        <a:rPr lang="en" sz="1200">
                          <a:effectLst/>
                        </a:rPr>
                        <a:t>1rpx = 0.552px</a:t>
                      </a:r>
                    </a:p>
                  </a:txBody>
                  <a:tcPr marL="190500" marR="190500" marT="114300" marB="114300" anchor="ctr"/>
                </a:tc>
                <a:tc>
                  <a:txBody>
                    <a:bodyPr/>
                    <a:lstStyle/>
                    <a:p>
                      <a:r>
                        <a:rPr lang="en" sz="1200" dirty="0">
                          <a:effectLst/>
                        </a:rPr>
                        <a:t>1px = 1.81rpx</a:t>
                      </a:r>
                    </a:p>
                  </a:txBody>
                  <a:tcPr marL="190500" marR="190500" marT="114300" marB="114300" anchor="ctr"/>
                </a:tc>
                <a:extLst>
                  <a:ext uri="{0D108BD9-81ED-4DB2-BD59-A6C34878D82A}">
                    <a16:rowId xmlns:a16="http://schemas.microsoft.com/office/drawing/2014/main" xmlns="" val="3556315587"/>
                  </a:ext>
                </a:extLst>
              </a:tr>
            </a:tbl>
          </a:graphicData>
        </a:graphic>
      </p:graphicFrame>
    </p:spTree>
    <p:extLst>
      <p:ext uri="{BB962C8B-B14F-4D97-AF65-F5344CB8AC3E}">
        <p14:creationId xmlns:p14="http://schemas.microsoft.com/office/powerpoint/2010/main" val="234265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WXSS – </a:t>
            </a:r>
            <a:r>
              <a:rPr lang="zh-CN" altLang="en-US" sz="1800" dirty="0">
                <a:solidFill>
                  <a:schemeClr val="tx1">
                    <a:lumMod val="65000"/>
                    <a:lumOff val="35000"/>
                  </a:schemeClr>
                </a:solidFill>
                <a:latin typeface="+mn-lt"/>
                <a:ea typeface="+mn-ea"/>
                <a:cs typeface="+mn-ea"/>
                <a:sym typeface="+mn-lt"/>
              </a:rPr>
              <a:t>样式导入</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700576"/>
          </a:xfrm>
          <a:prstGeom prst="rect">
            <a:avLst/>
          </a:prstGeom>
          <a:noFill/>
        </p:spPr>
        <p:txBody>
          <a:bodyPr wrap="square" rtlCol="0">
            <a:spAutoFit/>
          </a:bodyPr>
          <a:lstStyle/>
          <a:p>
            <a:pPr>
              <a:lnSpc>
                <a:spcPct val="150000"/>
              </a:lnSpc>
            </a:pPr>
            <a:r>
              <a:rPr lang="zh-CN" altLang="en-US" sz="1400" dirty="0"/>
              <a:t>使用</a:t>
            </a:r>
            <a:r>
              <a:rPr lang="en-US" altLang="zh-CN" sz="1400" dirty="0"/>
              <a:t>@</a:t>
            </a:r>
            <a:r>
              <a:rPr lang="en" altLang="zh-CN" sz="1400" dirty="0"/>
              <a:t>import</a:t>
            </a:r>
            <a:r>
              <a:rPr lang="zh-CN" altLang="en-US" sz="1400" dirty="0"/>
              <a:t>语句可以导入外联样式表，</a:t>
            </a:r>
            <a:r>
              <a:rPr lang="en-US" altLang="zh-CN" sz="1400" dirty="0"/>
              <a:t>@</a:t>
            </a:r>
            <a:r>
              <a:rPr lang="en" altLang="zh-CN" sz="1400" dirty="0"/>
              <a:t>import</a:t>
            </a:r>
            <a:r>
              <a:rPr lang="zh-CN" altLang="en-US" sz="1400" dirty="0"/>
              <a:t>后跟需要导入的外联样式表的相对路径，</a:t>
            </a:r>
            <a:endParaRPr lang="en-US" altLang="zh-CN" sz="1400" dirty="0"/>
          </a:p>
          <a:p>
            <a:pPr>
              <a:lnSpc>
                <a:spcPct val="150000"/>
              </a:lnSpc>
            </a:pPr>
            <a:r>
              <a:rPr lang="zh-CN" altLang="en-US" sz="1400" dirty="0"/>
              <a:t>用 </a:t>
            </a:r>
            <a:r>
              <a:rPr lang="en-US" altLang="zh-CN" sz="1400" dirty="0"/>
              <a:t>;</a:t>
            </a:r>
            <a:r>
              <a:rPr lang="zh-CN" altLang="en-US" sz="1400" dirty="0"/>
              <a:t> 表示语句结束。</a:t>
            </a:r>
            <a:endParaRPr lang="zh-CN" altLang="en-US" sz="1200" dirty="0"/>
          </a:p>
        </p:txBody>
      </p:sp>
      <p:sp>
        <p:nvSpPr>
          <p:cNvPr id="5" name="文本框 4">
            <a:extLst>
              <a:ext uri="{FF2B5EF4-FFF2-40B4-BE49-F238E27FC236}">
                <a16:creationId xmlns:a16="http://schemas.microsoft.com/office/drawing/2014/main" xmlns="" id="{27AE30F2-B102-7F41-B9AC-1EC9C826767F}"/>
              </a:ext>
            </a:extLst>
          </p:cNvPr>
          <p:cNvSpPr txBox="1"/>
          <p:nvPr/>
        </p:nvSpPr>
        <p:spPr>
          <a:xfrm>
            <a:off x="611560" y="1563638"/>
            <a:ext cx="6768752" cy="282968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 </a:t>
            </a:r>
            <a:r>
              <a:rPr lang="en-US" altLang="zh-CN" sz="1200" dirty="0" err="1"/>
              <a:t>common.wxss</a:t>
            </a:r>
            <a:r>
              <a:rPr lang="en-US" altLang="zh-CN" sz="1200" dirty="0"/>
              <a:t> **/ </a:t>
            </a:r>
          </a:p>
          <a:p>
            <a:pPr marL="342900" lvl="0" indent="-342900" algn="just">
              <a:lnSpc>
                <a:spcPct val="150000"/>
              </a:lnSpc>
              <a:buFont typeface="+mj-lt"/>
              <a:buAutoNum type="arabicPeriod"/>
            </a:pPr>
            <a:r>
              <a:rPr lang="en-US" altLang="zh-CN" sz="1200" dirty="0"/>
              <a:t>.small-p { </a:t>
            </a:r>
          </a:p>
          <a:p>
            <a:pPr marL="342900" lvl="0" indent="-342900" algn="just">
              <a:lnSpc>
                <a:spcPct val="150000"/>
              </a:lnSpc>
              <a:buFont typeface="+mj-lt"/>
              <a:buAutoNum type="arabicPeriod"/>
            </a:pPr>
            <a:r>
              <a:rPr lang="zh-CN" altLang="en-US" sz="1200" dirty="0"/>
              <a:t>    </a:t>
            </a:r>
            <a:r>
              <a:rPr lang="en-US" altLang="zh-CN" sz="1200" dirty="0"/>
              <a:t>padding:5px; </a:t>
            </a:r>
          </a:p>
          <a:p>
            <a:pPr marL="342900" lvl="0" indent="-342900" algn="just">
              <a:lnSpc>
                <a:spcPct val="150000"/>
              </a:lnSpc>
              <a:buFont typeface="+mj-lt"/>
              <a:buAutoNum type="arabicPeriod"/>
            </a:pPr>
            <a:r>
              <a:rPr lang="en-US" altLang="zh-CN" sz="1200" dirty="0"/>
              <a:t>}</a:t>
            </a:r>
          </a:p>
          <a:p>
            <a:pPr lvl="0" algn="just">
              <a:lnSpc>
                <a:spcPct val="150000"/>
              </a:lnSpc>
            </a:pPr>
            <a:endParaRPr lang="en-US" altLang="zh-CN" sz="1200" dirty="0"/>
          </a:p>
          <a:p>
            <a:pPr marL="342900" indent="-342900" algn="just">
              <a:lnSpc>
                <a:spcPct val="150000"/>
              </a:lnSpc>
              <a:buFont typeface="+mj-lt"/>
              <a:buAutoNum type="arabicPeriod"/>
            </a:pPr>
            <a:r>
              <a:rPr lang="en" altLang="zh-CN" sz="1200" dirty="0"/>
              <a:t>/** </a:t>
            </a:r>
            <a:r>
              <a:rPr lang="en" altLang="zh-CN" sz="1200" dirty="0" err="1"/>
              <a:t>app.wxss</a:t>
            </a:r>
            <a:r>
              <a:rPr lang="en" altLang="zh-CN" sz="1200" dirty="0"/>
              <a:t> **/ </a:t>
            </a:r>
          </a:p>
          <a:p>
            <a:pPr marL="342900" indent="-342900" algn="just">
              <a:lnSpc>
                <a:spcPct val="150000"/>
              </a:lnSpc>
              <a:buFont typeface="+mj-lt"/>
              <a:buAutoNum type="arabicPeriod"/>
            </a:pPr>
            <a:r>
              <a:rPr lang="en" altLang="zh-CN" sz="1200" dirty="0"/>
              <a:t>@import "</a:t>
            </a:r>
            <a:r>
              <a:rPr lang="en" altLang="zh-CN" sz="1200" dirty="0" err="1"/>
              <a:t>common.wxss</a:t>
            </a:r>
            <a:r>
              <a:rPr lang="en" altLang="zh-CN" sz="1200" dirty="0"/>
              <a:t>"; </a:t>
            </a:r>
          </a:p>
          <a:p>
            <a:pPr marL="342900" indent="-342900" algn="just">
              <a:lnSpc>
                <a:spcPct val="150000"/>
              </a:lnSpc>
              <a:buFont typeface="+mj-lt"/>
              <a:buAutoNum type="arabicPeriod"/>
            </a:pPr>
            <a:r>
              <a:rPr lang="en" altLang="zh-CN" sz="1200" dirty="0"/>
              <a:t>.middle-p { </a:t>
            </a:r>
          </a:p>
          <a:p>
            <a:pPr marL="342900" indent="-342900" algn="just">
              <a:lnSpc>
                <a:spcPct val="150000"/>
              </a:lnSpc>
              <a:buFont typeface="+mj-lt"/>
              <a:buAutoNum type="arabicPeriod"/>
            </a:pPr>
            <a:r>
              <a:rPr lang="zh-CN" altLang="en-US" sz="1200" dirty="0"/>
              <a:t>    </a:t>
            </a:r>
            <a:r>
              <a:rPr lang="en" altLang="zh-CN" sz="1200" dirty="0"/>
              <a:t>padding:15px; </a:t>
            </a:r>
          </a:p>
          <a:p>
            <a:pPr marL="342900" indent="-342900" algn="just">
              <a:lnSpc>
                <a:spcPct val="150000"/>
              </a:lnSpc>
              <a:buFont typeface="+mj-lt"/>
              <a:buAutoNum type="arabicPeriod"/>
            </a:pPr>
            <a:r>
              <a:rPr lang="en" altLang="zh-CN" sz="1200" dirty="0"/>
              <a:t>}</a:t>
            </a:r>
            <a:endParaRPr lang="zh-CN" altLang="zh-CN" sz="1200" dirty="0"/>
          </a:p>
        </p:txBody>
      </p:sp>
    </p:spTree>
    <p:extLst>
      <p:ext uri="{BB962C8B-B14F-4D97-AF65-F5344CB8AC3E}">
        <p14:creationId xmlns:p14="http://schemas.microsoft.com/office/powerpoint/2010/main" val="153553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事件系统</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7776864" cy="1670073"/>
          </a:xfrm>
          <a:prstGeom prst="rect">
            <a:avLst/>
          </a:prstGeom>
          <a:noFill/>
        </p:spPr>
        <p:txBody>
          <a:bodyPr wrap="square" rtlCol="0">
            <a:spAutoFit/>
          </a:bodyPr>
          <a:lstStyle/>
          <a:p>
            <a:pPr>
              <a:lnSpc>
                <a:spcPct val="150000"/>
              </a:lnSpc>
            </a:pPr>
            <a:r>
              <a:rPr lang="zh-CN" altLang="zh-CN" sz="1400" dirty="0"/>
              <a:t>事件是视图层到逻辑层的通讯方式，有以下特点：</a:t>
            </a:r>
            <a:endParaRPr lang="en-US" altLang="zh-CN" sz="1400" dirty="0"/>
          </a:p>
          <a:p>
            <a:pPr>
              <a:lnSpc>
                <a:spcPct val="150000"/>
              </a:lnSpc>
            </a:pPr>
            <a:endParaRPr lang="zh-CN" altLang="zh-CN" sz="1400" dirty="0"/>
          </a:p>
          <a:p>
            <a:pPr marL="285750" lvl="0" indent="-285750">
              <a:lnSpc>
                <a:spcPct val="150000"/>
              </a:lnSpc>
              <a:buFont typeface="Arial" panose="020B0604020202020204" pitchFamily="34" charset="0"/>
              <a:buChar char="•"/>
            </a:pPr>
            <a:r>
              <a:rPr lang="zh-CN" altLang="zh-CN" sz="1400" dirty="0"/>
              <a:t>可以将用户的行为反馈到逻辑层进行处理；</a:t>
            </a:r>
          </a:p>
          <a:p>
            <a:pPr marL="285750" lvl="0" indent="-285750">
              <a:lnSpc>
                <a:spcPct val="150000"/>
              </a:lnSpc>
              <a:buFont typeface="Arial" panose="020B0604020202020204" pitchFamily="34" charset="0"/>
              <a:buChar char="•"/>
            </a:pPr>
            <a:r>
              <a:rPr lang="zh-CN" altLang="zh-CN" sz="1400" dirty="0"/>
              <a:t>可以绑定在组件上，当达到触发事件，就会执行逻辑层中对应的事件处理函数；</a:t>
            </a:r>
          </a:p>
          <a:p>
            <a:pPr marL="285750" lvl="0" indent="-285750">
              <a:lnSpc>
                <a:spcPct val="150000"/>
              </a:lnSpc>
              <a:buFont typeface="Arial" panose="020B0604020202020204" pitchFamily="34" charset="0"/>
              <a:buChar char="•"/>
            </a:pPr>
            <a:r>
              <a:rPr lang="zh-CN" altLang="zh-CN" sz="1400" dirty="0"/>
              <a:t>对象可以携带额外信息，如</a:t>
            </a:r>
            <a:r>
              <a:rPr lang="en-US" altLang="zh-CN" sz="1400" dirty="0"/>
              <a:t> id, dataset, touches</a:t>
            </a:r>
            <a:r>
              <a:rPr lang="zh-CN" altLang="zh-CN" sz="1400" dirty="0"/>
              <a:t>。</a:t>
            </a:r>
            <a:endParaRPr lang="en-US" altLang="zh-CN" sz="1400" dirty="0"/>
          </a:p>
        </p:txBody>
      </p:sp>
    </p:spTree>
    <p:extLst>
      <p:ext uri="{BB962C8B-B14F-4D97-AF65-F5344CB8AC3E}">
        <p14:creationId xmlns:p14="http://schemas.microsoft.com/office/powerpoint/2010/main" val="261917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事件使用方式</a:t>
            </a:r>
            <a:endParaRPr lang="en-GB" altLang="zh-CN" sz="1800" dirty="0">
              <a:solidFill>
                <a:schemeClr val="tx1">
                  <a:lumMod val="65000"/>
                  <a:lumOff val="35000"/>
                </a:schemeClr>
              </a:solidFill>
              <a:latin typeface="+mn-lt"/>
              <a:ea typeface="+mn-ea"/>
              <a:cs typeface="+mn-ea"/>
              <a:sym typeface="+mn-lt"/>
            </a:endParaRPr>
          </a:p>
        </p:txBody>
      </p:sp>
      <p:sp>
        <p:nvSpPr>
          <p:cNvPr id="6" name="文本框 5">
            <a:extLst>
              <a:ext uri="{FF2B5EF4-FFF2-40B4-BE49-F238E27FC236}">
                <a16:creationId xmlns:a16="http://schemas.microsoft.com/office/drawing/2014/main" xmlns="" id="{09E8FC8C-EB07-9A4D-BA25-CEA888A1A6FD}"/>
              </a:ext>
            </a:extLst>
          </p:cNvPr>
          <p:cNvSpPr txBox="1"/>
          <p:nvPr/>
        </p:nvSpPr>
        <p:spPr>
          <a:xfrm>
            <a:off x="395536" y="987574"/>
            <a:ext cx="4104456" cy="3106684"/>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lvl="0" indent="-342900" algn="just">
              <a:lnSpc>
                <a:spcPct val="150000"/>
              </a:lnSpc>
              <a:buFont typeface="+mj-lt"/>
              <a:buAutoNum type="arabicPeriod"/>
            </a:pPr>
            <a:r>
              <a:rPr lang="en-US" altLang="zh-CN" sz="1200" dirty="0"/>
              <a:t>&lt;!--WXML--&gt;</a:t>
            </a:r>
            <a:endParaRPr lang="zh-CN" altLang="zh-CN" sz="1200" dirty="0"/>
          </a:p>
          <a:p>
            <a:pPr marL="342900" lvl="0" indent="-342900" algn="just">
              <a:lnSpc>
                <a:spcPct val="150000"/>
              </a:lnSpc>
              <a:buFont typeface="+mj-lt"/>
              <a:buAutoNum type="arabicPeriod"/>
            </a:pPr>
            <a:r>
              <a:rPr lang="en-US" altLang="zh-CN" sz="1200" dirty="0"/>
              <a:t>&lt;view id="</a:t>
            </a:r>
            <a:r>
              <a:rPr lang="en-US" altLang="zh-CN" sz="1200" dirty="0" err="1"/>
              <a:t>tapTest</a:t>
            </a:r>
            <a:r>
              <a:rPr lang="en-US" altLang="zh-CN" sz="1200" dirty="0"/>
              <a:t>" data-hi="WeChat" </a:t>
            </a:r>
          </a:p>
          <a:p>
            <a:pPr lvl="0" algn="just">
              <a:lnSpc>
                <a:spcPct val="150000"/>
              </a:lnSpc>
            </a:pPr>
            <a:r>
              <a:rPr lang="zh-CN" altLang="en-US" sz="1200" dirty="0"/>
              <a:t>           </a:t>
            </a:r>
            <a:r>
              <a:rPr lang="en-US" altLang="zh-CN" sz="1200" dirty="0" err="1"/>
              <a:t>bindtap</a:t>
            </a:r>
            <a:r>
              <a:rPr lang="en-US" altLang="zh-CN" sz="1200" dirty="0"/>
              <a:t>="</a:t>
            </a:r>
            <a:r>
              <a:rPr lang="en-US" altLang="zh-CN" sz="1200" dirty="0" err="1"/>
              <a:t>tapName</a:t>
            </a:r>
            <a:r>
              <a:rPr lang="en-US" altLang="zh-CN" sz="1200" dirty="0"/>
              <a:t>"&gt;Click me!&lt;/view&gt;</a:t>
            </a:r>
          </a:p>
          <a:p>
            <a:pPr lvl="0" algn="just">
              <a:lnSpc>
                <a:spcPct val="150000"/>
              </a:lnSpc>
            </a:pPr>
            <a:endParaRPr lang="en-US" altLang="zh-CN" sz="1200" dirty="0"/>
          </a:p>
          <a:p>
            <a:pPr marL="342900" lvl="0" indent="-342900" algn="just">
              <a:lnSpc>
                <a:spcPct val="150000"/>
              </a:lnSpc>
              <a:buFont typeface="+mj-lt"/>
              <a:buAutoNum type="arabicPeriod"/>
            </a:pPr>
            <a:r>
              <a:rPr lang="en-US" altLang="zh-CN" sz="1200" dirty="0"/>
              <a:t>//JS</a:t>
            </a:r>
            <a:endParaRPr lang="zh-CN" altLang="zh-CN" sz="1200" dirty="0"/>
          </a:p>
          <a:p>
            <a:pPr marL="342900" lvl="0" indent="-342900" algn="just">
              <a:lnSpc>
                <a:spcPct val="150000"/>
              </a:lnSpc>
              <a:buFont typeface="+mj-lt"/>
              <a:buAutoNum type="arabicPeriod"/>
            </a:pPr>
            <a:r>
              <a:rPr lang="en-US" altLang="zh-CN" sz="1200" dirty="0"/>
              <a:t>Page({</a:t>
            </a:r>
            <a:endParaRPr lang="zh-CN" altLang="zh-CN" sz="1200" dirty="0"/>
          </a:p>
          <a:p>
            <a:pPr marL="342900" indent="-342900" algn="just">
              <a:lnSpc>
                <a:spcPct val="150000"/>
              </a:lnSpc>
              <a:buFont typeface="+mj-lt"/>
              <a:buAutoNum type="arabicPeriod"/>
            </a:pPr>
            <a:r>
              <a:rPr lang="en-US" altLang="zh-CN" sz="1200" dirty="0"/>
              <a:t>    </a:t>
            </a:r>
            <a:r>
              <a:rPr lang="en-US" altLang="zh-CN" sz="1200" dirty="0" err="1"/>
              <a:t>tapName</a:t>
            </a:r>
            <a:r>
              <a:rPr lang="en-US" altLang="zh-CN" sz="1200" dirty="0"/>
              <a:t>(event) { </a:t>
            </a:r>
            <a:r>
              <a:rPr lang="zh-CN" altLang="en-US" sz="1200" dirty="0"/>
              <a:t> </a:t>
            </a:r>
            <a:r>
              <a:rPr lang="en-US" altLang="zh-CN" sz="1200" dirty="0"/>
              <a:t>//</a:t>
            </a:r>
            <a:r>
              <a:rPr lang="zh-CN" altLang="en-US" sz="1200" dirty="0"/>
              <a:t>相应的事件处理函数，参数是</a:t>
            </a:r>
            <a:r>
              <a:rPr lang="en-US" altLang="zh-CN" sz="1200" dirty="0"/>
              <a:t>event</a:t>
            </a:r>
          </a:p>
          <a:p>
            <a:pPr marL="342900" lvl="0" indent="-342900" algn="just">
              <a:lnSpc>
                <a:spcPct val="150000"/>
              </a:lnSpc>
              <a:buFont typeface="+mj-lt"/>
              <a:buAutoNum type="arabicPeriod"/>
            </a:pPr>
            <a:r>
              <a:rPr lang="zh-CN" altLang="en-US" sz="1200" dirty="0"/>
              <a:t>        </a:t>
            </a:r>
            <a:r>
              <a:rPr lang="en-US" altLang="zh-CN" sz="1200" dirty="0" err="1"/>
              <a:t>console.log</a:t>
            </a:r>
            <a:r>
              <a:rPr lang="en-US" altLang="zh-CN" sz="1200" dirty="0"/>
              <a:t>(event) </a:t>
            </a:r>
          </a:p>
          <a:p>
            <a:pPr marL="342900" lvl="0" indent="-342900" algn="just">
              <a:lnSpc>
                <a:spcPct val="150000"/>
              </a:lnSpc>
              <a:buFont typeface="+mj-lt"/>
              <a:buAutoNum type="arabicPeriod"/>
            </a:pPr>
            <a:r>
              <a:rPr lang="zh-CN" altLang="en-US" sz="1200" dirty="0"/>
              <a:t>    </a:t>
            </a:r>
            <a:r>
              <a:rPr lang="en-US" altLang="zh-CN" sz="1200" dirty="0"/>
              <a:t>}</a:t>
            </a:r>
          </a:p>
          <a:p>
            <a:pPr marL="342900" lvl="0" indent="-342900" algn="just">
              <a:lnSpc>
                <a:spcPct val="150000"/>
              </a:lnSpc>
              <a:buFont typeface="+mj-lt"/>
              <a:buAutoNum type="arabicPeriod"/>
            </a:pPr>
            <a:r>
              <a:rPr lang="en-US" altLang="zh-CN" sz="1200" dirty="0"/>
              <a:t>})</a:t>
            </a:r>
            <a:endParaRPr lang="zh-CN" altLang="zh-CN" sz="1200" dirty="0"/>
          </a:p>
        </p:txBody>
      </p:sp>
      <p:pic>
        <p:nvPicPr>
          <p:cNvPr id="2" name="图片 1">
            <a:extLst>
              <a:ext uri="{FF2B5EF4-FFF2-40B4-BE49-F238E27FC236}">
                <a16:creationId xmlns:a16="http://schemas.microsoft.com/office/drawing/2014/main" xmlns="" id="{5F566F84-F7CA-AE46-81EA-E02680B001D7}"/>
              </a:ext>
            </a:extLst>
          </p:cNvPr>
          <p:cNvPicPr>
            <a:picLocks noChangeAspect="1"/>
          </p:cNvPicPr>
          <p:nvPr/>
        </p:nvPicPr>
        <p:blipFill rotWithShape="1">
          <a:blip r:embed="rId3"/>
          <a:srcRect r="7877"/>
          <a:stretch/>
        </p:blipFill>
        <p:spPr>
          <a:xfrm>
            <a:off x="4644008" y="1419622"/>
            <a:ext cx="4320480" cy="3219822"/>
          </a:xfrm>
          <a:prstGeom prst="rect">
            <a:avLst/>
          </a:prstGeom>
        </p:spPr>
      </p:pic>
      <p:sp>
        <p:nvSpPr>
          <p:cNvPr id="4" name="文本框 3">
            <a:extLst>
              <a:ext uri="{FF2B5EF4-FFF2-40B4-BE49-F238E27FC236}">
                <a16:creationId xmlns:a16="http://schemas.microsoft.com/office/drawing/2014/main" xmlns="" id="{1B9A02D6-66B8-0E4D-A295-48BFB7283FEA}"/>
              </a:ext>
            </a:extLst>
          </p:cNvPr>
          <p:cNvSpPr txBox="1"/>
          <p:nvPr/>
        </p:nvSpPr>
        <p:spPr>
          <a:xfrm>
            <a:off x="4644008" y="987574"/>
            <a:ext cx="3240360" cy="276999"/>
          </a:xfrm>
          <a:prstGeom prst="rect">
            <a:avLst/>
          </a:prstGeom>
          <a:noFill/>
        </p:spPr>
        <p:txBody>
          <a:bodyPr wrap="square" rtlCol="0">
            <a:spAutoFit/>
          </a:bodyPr>
          <a:lstStyle/>
          <a:p>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控制台打印的结果如下：</a:t>
            </a:r>
          </a:p>
        </p:txBody>
      </p:sp>
    </p:spTree>
    <p:extLst>
      <p:ext uri="{BB962C8B-B14F-4D97-AF65-F5344CB8AC3E}">
        <p14:creationId xmlns:p14="http://schemas.microsoft.com/office/powerpoint/2010/main" val="256548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事件对象</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539552" y="754179"/>
            <a:ext cx="2880320" cy="2639569"/>
          </a:xfrm>
          <a:prstGeom prst="rect">
            <a:avLst/>
          </a:prstGeom>
          <a:noFill/>
        </p:spPr>
        <p:txBody>
          <a:bodyPr wrap="square" rtlCol="0">
            <a:spAutoFit/>
          </a:bodyPr>
          <a:lstStyle/>
          <a:p>
            <a:pPr>
              <a:lnSpc>
                <a:spcPct val="150000"/>
              </a:lnSpc>
            </a:pPr>
            <a:r>
              <a:rPr lang="zh-CN" altLang="en-US" sz="1400" dirty="0"/>
              <a:t>当组件触发事件时，逻辑层绑定该事件的处理函数会收到一个事件对象。</a:t>
            </a:r>
            <a:endParaRPr lang="en-US" altLang="zh-CN" sz="1400" dirty="0"/>
          </a:p>
          <a:p>
            <a:pPr>
              <a:lnSpc>
                <a:spcPct val="150000"/>
              </a:lnSpc>
            </a:pPr>
            <a:r>
              <a:rPr lang="zh-CN" altLang="zh-CN" sz="1400" dirty="0"/>
              <a:t>事件对象可以分为</a:t>
            </a:r>
            <a:r>
              <a:rPr lang="zh-CN" altLang="en-US" sz="1400" dirty="0"/>
              <a:t>：</a:t>
            </a:r>
            <a:endParaRPr lang="en-US" altLang="zh-CN" sz="1400" dirty="0"/>
          </a:p>
          <a:p>
            <a:pPr marL="285750" indent="-285750">
              <a:lnSpc>
                <a:spcPct val="150000"/>
              </a:lnSpc>
              <a:buFont typeface="Arial" panose="020B0604020202020204" pitchFamily="34" charset="0"/>
              <a:buChar char="•"/>
            </a:pPr>
            <a:r>
              <a:rPr lang="zh-CN" altLang="zh-CN" sz="1400" dirty="0"/>
              <a:t>基础事件（</a:t>
            </a:r>
            <a:r>
              <a:rPr lang="en-US" altLang="zh-CN" sz="1400" dirty="0" err="1"/>
              <a:t>BaseEvent</a:t>
            </a:r>
            <a:r>
              <a:rPr lang="zh-CN" altLang="zh-CN" sz="1400" dirty="0"/>
              <a:t>）</a:t>
            </a:r>
            <a:endParaRPr lang="en-US" altLang="zh-CN" sz="1400" dirty="0"/>
          </a:p>
          <a:p>
            <a:pPr marL="285750" indent="-285750">
              <a:lnSpc>
                <a:spcPct val="150000"/>
              </a:lnSpc>
              <a:buFont typeface="Arial" panose="020B0604020202020204" pitchFamily="34" charset="0"/>
              <a:buChar char="•"/>
            </a:pPr>
            <a:r>
              <a:rPr lang="zh-CN" altLang="zh-CN" sz="1400" dirty="0"/>
              <a:t>自定义事件（</a:t>
            </a:r>
            <a:r>
              <a:rPr lang="en-US" altLang="zh-CN" sz="1400" dirty="0" err="1"/>
              <a:t>CustomEvent</a:t>
            </a:r>
            <a:r>
              <a:rPr lang="zh-CN" altLang="zh-CN" sz="1400" dirty="0"/>
              <a:t>）</a:t>
            </a:r>
            <a:endParaRPr lang="en-US" altLang="zh-CN" sz="1400" dirty="0"/>
          </a:p>
          <a:p>
            <a:pPr marL="285750" indent="-285750">
              <a:lnSpc>
                <a:spcPct val="150000"/>
              </a:lnSpc>
              <a:buFont typeface="Arial" panose="020B0604020202020204" pitchFamily="34" charset="0"/>
              <a:buChar char="•"/>
            </a:pPr>
            <a:r>
              <a:rPr lang="zh-CN" altLang="zh-CN" sz="1400" dirty="0"/>
              <a:t>触摸事件（</a:t>
            </a:r>
            <a:r>
              <a:rPr lang="en-US" altLang="zh-CN" sz="1400" dirty="0" err="1"/>
              <a:t>TouchEvent</a:t>
            </a:r>
            <a:r>
              <a:rPr lang="zh-CN" altLang="zh-CN" sz="1400" dirty="0"/>
              <a:t>）</a:t>
            </a:r>
          </a:p>
          <a:p>
            <a:pPr>
              <a:lnSpc>
                <a:spcPct val="150000"/>
              </a:lnSpc>
            </a:pPr>
            <a:endParaRPr lang="en-US" altLang="zh-CN" sz="1400" dirty="0"/>
          </a:p>
        </p:txBody>
      </p:sp>
      <p:graphicFrame>
        <p:nvGraphicFramePr>
          <p:cNvPr id="4" name="表格 3">
            <a:extLst>
              <a:ext uri="{FF2B5EF4-FFF2-40B4-BE49-F238E27FC236}">
                <a16:creationId xmlns:a16="http://schemas.microsoft.com/office/drawing/2014/main" xmlns="" id="{87906B84-903F-9144-BB0A-12BF81BFB2AC}"/>
              </a:ext>
            </a:extLst>
          </p:cNvPr>
          <p:cNvGraphicFramePr>
            <a:graphicFrameLocks noGrp="1"/>
          </p:cNvGraphicFramePr>
          <p:nvPr>
            <p:extLst>
              <p:ext uri="{D42A27DB-BD31-4B8C-83A1-F6EECF244321}">
                <p14:modId xmlns:p14="http://schemas.microsoft.com/office/powerpoint/2010/main" val="208536022"/>
              </p:ext>
            </p:extLst>
          </p:nvPr>
        </p:nvGraphicFramePr>
        <p:xfrm>
          <a:off x="3419872" y="731154"/>
          <a:ext cx="5472608" cy="4242450"/>
        </p:xfrm>
        <a:graphic>
          <a:graphicData uri="http://schemas.openxmlformats.org/drawingml/2006/table">
            <a:tbl>
              <a:tblPr firstRow="1" firstCol="1" bandRow="1">
                <a:tableStyleId>{9DCAF9ED-07DC-4A11-8D7F-57B35C25682E}</a:tableStyleId>
              </a:tblPr>
              <a:tblGrid>
                <a:gridCol w="1440160">
                  <a:extLst>
                    <a:ext uri="{9D8B030D-6E8A-4147-A177-3AD203B41FA5}">
                      <a16:colId xmlns:a16="http://schemas.microsoft.com/office/drawing/2014/main" xmlns="" val="20000"/>
                    </a:ext>
                  </a:extLst>
                </a:gridCol>
                <a:gridCol w="1008112">
                  <a:extLst>
                    <a:ext uri="{9D8B030D-6E8A-4147-A177-3AD203B41FA5}">
                      <a16:colId xmlns:a16="http://schemas.microsoft.com/office/drawing/2014/main" xmlns="" val="3257941529"/>
                    </a:ext>
                  </a:extLst>
                </a:gridCol>
                <a:gridCol w="3024336">
                  <a:extLst>
                    <a:ext uri="{9D8B030D-6E8A-4147-A177-3AD203B41FA5}">
                      <a16:colId xmlns:a16="http://schemas.microsoft.com/office/drawing/2014/main" xmlns="" val="1565658350"/>
                    </a:ext>
                  </a:extLst>
                </a:gridCol>
              </a:tblGrid>
              <a:tr h="312786">
                <a:tc gridSpan="3">
                  <a:txBody>
                    <a:bodyPr/>
                    <a:lstStyle/>
                    <a:p>
                      <a:pPr algn="l">
                        <a:lnSpc>
                          <a:spcPct val="150000"/>
                        </a:lnSpc>
                        <a:spcAft>
                          <a:spcPts val="0"/>
                        </a:spcAft>
                      </a:pPr>
                      <a:r>
                        <a:rPr lang="zh-CN" sz="1050" kern="0" dirty="0">
                          <a:effectLst/>
                        </a:rPr>
                        <a:t>基础事件（</a:t>
                      </a:r>
                      <a:r>
                        <a:rPr lang="en-US" sz="1050" kern="0" dirty="0" err="1">
                          <a:effectLst/>
                        </a:rPr>
                        <a:t>BaseEvent</a:t>
                      </a:r>
                      <a:r>
                        <a:rPr lang="zh-CN" sz="1050" kern="0" dirty="0">
                          <a:effectLst/>
                        </a:rPr>
                        <a:t>）对象属性列表</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pPr algn="l">
                        <a:lnSpc>
                          <a:spcPct val="150000"/>
                        </a:lnSpc>
                        <a:spcAft>
                          <a:spcPts val="0"/>
                        </a:spcAft>
                      </a:pP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12786">
                <a:tc>
                  <a:txBody>
                    <a:bodyPr/>
                    <a:lstStyle/>
                    <a:p>
                      <a:pPr algn="l">
                        <a:lnSpc>
                          <a:spcPct val="150000"/>
                        </a:lnSpc>
                        <a:spcAft>
                          <a:spcPts val="0"/>
                        </a:spcAft>
                      </a:pPr>
                      <a:r>
                        <a:rPr lang="zh-CN" sz="1050" kern="0">
                          <a:effectLst/>
                        </a:rPr>
                        <a:t>属性</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dirty="0">
                          <a:effectLst/>
                        </a:rPr>
                        <a:t>类型</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说明</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12786">
                <a:tc>
                  <a:txBody>
                    <a:bodyPr/>
                    <a:lstStyle/>
                    <a:p>
                      <a:pPr algn="l">
                        <a:lnSpc>
                          <a:spcPct val="150000"/>
                        </a:lnSpc>
                        <a:spcAft>
                          <a:spcPts val="0"/>
                        </a:spcAft>
                      </a:pPr>
                      <a:r>
                        <a:rPr lang="en-US" sz="1050" kern="0" dirty="0">
                          <a:effectLst/>
                        </a:rPr>
                        <a:t>type</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a:effectLst/>
                        </a:rPr>
                        <a:t>String</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事件类型</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312786">
                <a:tc>
                  <a:txBody>
                    <a:bodyPr/>
                    <a:lstStyle/>
                    <a:p>
                      <a:pPr algn="l">
                        <a:lnSpc>
                          <a:spcPct val="150000"/>
                        </a:lnSpc>
                        <a:spcAft>
                          <a:spcPts val="0"/>
                        </a:spcAft>
                      </a:pPr>
                      <a:r>
                        <a:rPr lang="en-US" sz="1050" kern="0">
                          <a:effectLst/>
                        </a:rPr>
                        <a:t>timeStamp</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a:effectLst/>
                        </a:rPr>
                        <a:t>Integer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事件生成时的时间戳</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12786">
                <a:tc>
                  <a:txBody>
                    <a:bodyPr/>
                    <a:lstStyle/>
                    <a:p>
                      <a:pPr algn="l">
                        <a:lnSpc>
                          <a:spcPct val="150000"/>
                        </a:lnSpc>
                        <a:spcAft>
                          <a:spcPts val="0"/>
                        </a:spcAft>
                      </a:pPr>
                      <a:r>
                        <a:rPr lang="en-US" sz="1050" kern="0">
                          <a:effectLst/>
                        </a:rPr>
                        <a:t>target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a:effectLst/>
                        </a:rPr>
                        <a:t>Object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触发事件的组件的一些属性值集合</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312786">
                <a:tc>
                  <a:txBody>
                    <a:bodyPr/>
                    <a:lstStyle/>
                    <a:p>
                      <a:pPr algn="l">
                        <a:lnSpc>
                          <a:spcPct val="150000"/>
                        </a:lnSpc>
                        <a:spcAft>
                          <a:spcPts val="0"/>
                        </a:spcAft>
                      </a:pPr>
                      <a:r>
                        <a:rPr lang="en-US" sz="1050" kern="0">
                          <a:effectLst/>
                        </a:rPr>
                        <a:t>currentTarget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dirty="0">
                          <a:effectLst/>
                        </a:rPr>
                        <a:t>Object</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dirty="0">
                          <a:effectLst/>
                        </a:rPr>
                        <a:t>当前组件的一些属性值集合</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298469">
                <a:tc gridSpan="3">
                  <a:txBody>
                    <a:bodyPr/>
                    <a:lstStyle/>
                    <a:p>
                      <a:pPr marL="0" algn="l" defTabSz="914400" rtl="0" eaLnBrk="1" latinLnBrk="0" hangingPunct="1">
                        <a:lnSpc>
                          <a:spcPct val="150000"/>
                        </a:lnSpc>
                        <a:spcAft>
                          <a:spcPts val="0"/>
                        </a:spcAft>
                      </a:pPr>
                      <a:r>
                        <a:rPr lang="zh-CN" sz="1050" b="1" kern="0" dirty="0">
                          <a:solidFill>
                            <a:schemeClr val="lt1"/>
                          </a:solidFill>
                          <a:effectLst/>
                          <a:latin typeface="+mn-lt"/>
                          <a:ea typeface="+mn-ea"/>
                          <a:cs typeface="+mn-cs"/>
                        </a:rPr>
                        <a:t>自定义事件（</a:t>
                      </a:r>
                      <a:r>
                        <a:rPr lang="en-US" sz="1050" b="1" kern="0" dirty="0" err="1">
                          <a:solidFill>
                            <a:schemeClr val="lt1"/>
                          </a:solidFill>
                          <a:effectLst/>
                          <a:latin typeface="+mn-lt"/>
                          <a:ea typeface="+mn-ea"/>
                          <a:cs typeface="+mn-cs"/>
                        </a:rPr>
                        <a:t>CustomEvent</a:t>
                      </a:r>
                      <a:r>
                        <a:rPr lang="zh-CN" sz="1050" b="1" kern="0" dirty="0">
                          <a:solidFill>
                            <a:schemeClr val="lt1"/>
                          </a:solidFill>
                          <a:effectLst/>
                          <a:latin typeface="+mn-lt"/>
                          <a:ea typeface="+mn-ea"/>
                          <a:cs typeface="+mn-cs"/>
                        </a:rPr>
                        <a:t>）对象属性列表（继承</a:t>
                      </a:r>
                      <a:r>
                        <a:rPr lang="en-US" sz="1050" b="1" kern="0" dirty="0">
                          <a:solidFill>
                            <a:schemeClr val="lt1"/>
                          </a:solidFill>
                          <a:effectLst/>
                          <a:latin typeface="+mn-lt"/>
                          <a:ea typeface="+mn-ea"/>
                          <a:cs typeface="+mn-cs"/>
                        </a:rPr>
                        <a:t> </a:t>
                      </a:r>
                      <a:r>
                        <a:rPr lang="en-US" sz="1050" b="1" kern="0" dirty="0" err="1">
                          <a:solidFill>
                            <a:schemeClr val="lt1"/>
                          </a:solidFill>
                          <a:effectLst/>
                          <a:latin typeface="+mn-lt"/>
                          <a:ea typeface="+mn-ea"/>
                          <a:cs typeface="+mn-cs"/>
                        </a:rPr>
                        <a:t>BaseEvent</a:t>
                      </a:r>
                      <a:r>
                        <a:rPr lang="zh-CN" sz="1050" b="1" kern="0" dirty="0">
                          <a:solidFill>
                            <a:schemeClr val="lt1"/>
                          </a:solidFill>
                          <a:effectLst/>
                          <a:latin typeface="+mn-lt"/>
                          <a:ea typeface="+mn-ea"/>
                          <a:cs typeface="+mn-cs"/>
                        </a:rPr>
                        <a:t>）</a:t>
                      </a:r>
                    </a:p>
                  </a:txBody>
                  <a:tcPr marL="68580" marR="68580" marT="0" marB="0">
                    <a:solidFill>
                      <a:schemeClr val="accent2"/>
                    </a:solidFill>
                  </a:tcPr>
                </a:tc>
                <a:tc hMerge="1">
                  <a:txBody>
                    <a:bodyPr/>
                    <a:lstStyle/>
                    <a:p>
                      <a:endParaRPr lang="zh-CN" altLang="en-US"/>
                    </a:p>
                  </a:txBody>
                  <a:tcPr/>
                </a:tc>
                <a:tc hMerge="1">
                  <a:txBody>
                    <a:bodyPr/>
                    <a:lstStyle/>
                    <a:p>
                      <a:pPr marL="0" algn="l" defTabSz="914400" rtl="0" eaLnBrk="1" latinLnBrk="0" hangingPunct="1">
                        <a:lnSpc>
                          <a:spcPct val="150000"/>
                        </a:lnSpc>
                        <a:spcAft>
                          <a:spcPts val="0"/>
                        </a:spcAft>
                      </a:pPr>
                      <a:endParaRPr lang="zh-CN" sz="1050" b="1" kern="0" dirty="0">
                        <a:solidFill>
                          <a:schemeClr val="lt1"/>
                        </a:solidFill>
                        <a:effectLst/>
                        <a:latin typeface="+mn-lt"/>
                        <a:ea typeface="+mn-ea"/>
                        <a:cs typeface="+mn-cs"/>
                      </a:endParaRPr>
                    </a:p>
                  </a:txBody>
                  <a:tcPr marL="68580" marR="68580" marT="0" marB="0">
                    <a:solidFill>
                      <a:schemeClr val="accent2"/>
                    </a:solidFill>
                  </a:tcPr>
                </a:tc>
                <a:extLst>
                  <a:ext uri="{0D108BD9-81ED-4DB2-BD59-A6C34878D82A}">
                    <a16:rowId xmlns:a16="http://schemas.microsoft.com/office/drawing/2014/main" xmlns="" val="10006"/>
                  </a:ext>
                </a:extLst>
              </a:tr>
              <a:tr h="312786">
                <a:tc>
                  <a:txBody>
                    <a:bodyPr/>
                    <a:lstStyle/>
                    <a:p>
                      <a:pPr algn="l">
                        <a:lnSpc>
                          <a:spcPct val="150000"/>
                        </a:lnSpc>
                        <a:spcAft>
                          <a:spcPts val="0"/>
                        </a:spcAft>
                      </a:pPr>
                      <a:r>
                        <a:rPr lang="zh-CN" sz="1050" kern="0">
                          <a:effectLst/>
                        </a:rPr>
                        <a:t>属性</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类型</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说明</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r h="312786">
                <a:tc>
                  <a:txBody>
                    <a:bodyPr/>
                    <a:lstStyle/>
                    <a:p>
                      <a:pPr algn="l">
                        <a:lnSpc>
                          <a:spcPct val="150000"/>
                        </a:lnSpc>
                        <a:spcAft>
                          <a:spcPts val="0"/>
                        </a:spcAft>
                      </a:pPr>
                      <a:r>
                        <a:rPr lang="en-US" sz="1050" kern="0">
                          <a:effectLst/>
                        </a:rPr>
                        <a:t>detail</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dirty="0">
                          <a:effectLst/>
                        </a:rPr>
                        <a:t>Object</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dirty="0">
                          <a:effectLst/>
                        </a:rPr>
                        <a:t>额外的信息</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8"/>
                  </a:ext>
                </a:extLst>
              </a:tr>
              <a:tr h="312786">
                <a:tc gridSpan="3">
                  <a:txBody>
                    <a:bodyPr/>
                    <a:lstStyle/>
                    <a:p>
                      <a:pPr algn="l">
                        <a:lnSpc>
                          <a:spcPct val="150000"/>
                        </a:lnSpc>
                        <a:spcAft>
                          <a:spcPts val="0"/>
                        </a:spcAft>
                      </a:pPr>
                      <a:r>
                        <a:rPr lang="zh-CN" sz="1050" kern="0" dirty="0">
                          <a:solidFill>
                            <a:schemeClr val="bg2"/>
                          </a:solidFill>
                          <a:effectLst/>
                        </a:rPr>
                        <a:t>触摸事件（</a:t>
                      </a:r>
                      <a:r>
                        <a:rPr lang="en-US" sz="1050" kern="0" dirty="0" err="1">
                          <a:solidFill>
                            <a:schemeClr val="bg2"/>
                          </a:solidFill>
                          <a:effectLst/>
                        </a:rPr>
                        <a:t>TouchEvent</a:t>
                      </a:r>
                      <a:r>
                        <a:rPr lang="zh-CN" sz="1050" kern="0" dirty="0">
                          <a:solidFill>
                            <a:schemeClr val="bg2"/>
                          </a:solidFill>
                          <a:effectLst/>
                        </a:rPr>
                        <a:t>）对象属性列表（继承</a:t>
                      </a:r>
                      <a:r>
                        <a:rPr lang="en-US" sz="1050" kern="0" dirty="0">
                          <a:solidFill>
                            <a:schemeClr val="bg2"/>
                          </a:solidFill>
                          <a:effectLst/>
                        </a:rPr>
                        <a:t> </a:t>
                      </a:r>
                      <a:r>
                        <a:rPr lang="en-US" sz="1050" kern="0" dirty="0" err="1">
                          <a:solidFill>
                            <a:schemeClr val="bg2"/>
                          </a:solidFill>
                          <a:effectLst/>
                        </a:rPr>
                        <a:t>BaseEvent</a:t>
                      </a:r>
                      <a:r>
                        <a:rPr lang="zh-CN" sz="1050" kern="0" dirty="0">
                          <a:solidFill>
                            <a:schemeClr val="bg2"/>
                          </a:solidFill>
                          <a:effectLst/>
                        </a:rPr>
                        <a:t>）</a:t>
                      </a:r>
                      <a:endParaRPr lang="zh-CN" sz="1000" kern="100" dirty="0">
                        <a:solidFill>
                          <a:schemeClr val="bg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2"/>
                    </a:solidFill>
                  </a:tcPr>
                </a:tc>
                <a:tc hMerge="1">
                  <a:txBody>
                    <a:bodyPr/>
                    <a:lstStyle/>
                    <a:p>
                      <a:endParaRPr lang="zh-CN" altLang="en-US"/>
                    </a:p>
                  </a:txBody>
                  <a:tcPr/>
                </a:tc>
                <a:tc hMerge="1">
                  <a:txBody>
                    <a:bodyPr/>
                    <a:lstStyle/>
                    <a:p>
                      <a:pPr algn="l">
                        <a:lnSpc>
                          <a:spcPct val="150000"/>
                        </a:lnSpc>
                        <a:spcAft>
                          <a:spcPts val="0"/>
                        </a:spcAft>
                      </a:pPr>
                      <a:endParaRPr lang="zh-CN" sz="1000" kern="100" dirty="0">
                        <a:solidFill>
                          <a:schemeClr val="bg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0009"/>
                  </a:ext>
                </a:extLst>
              </a:tr>
              <a:tr h="312786">
                <a:tc>
                  <a:txBody>
                    <a:bodyPr/>
                    <a:lstStyle/>
                    <a:p>
                      <a:pPr algn="l">
                        <a:lnSpc>
                          <a:spcPct val="150000"/>
                        </a:lnSpc>
                        <a:spcAft>
                          <a:spcPts val="0"/>
                        </a:spcAft>
                      </a:pPr>
                      <a:r>
                        <a:rPr lang="zh-CN" sz="1050" kern="0">
                          <a:effectLst/>
                        </a:rPr>
                        <a:t>属性</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类型</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说明</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10"/>
                  </a:ext>
                </a:extLst>
              </a:tr>
              <a:tr h="323237">
                <a:tc>
                  <a:txBody>
                    <a:bodyPr/>
                    <a:lstStyle/>
                    <a:p>
                      <a:pPr algn="l">
                        <a:lnSpc>
                          <a:spcPct val="150000"/>
                        </a:lnSpc>
                        <a:spcAft>
                          <a:spcPts val="0"/>
                        </a:spcAft>
                      </a:pPr>
                      <a:r>
                        <a:rPr lang="en-US" sz="1050" kern="0">
                          <a:effectLst/>
                        </a:rPr>
                        <a:t>touches</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a:effectLst/>
                        </a:rPr>
                        <a:t>Array</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a:effectLst/>
                        </a:rPr>
                        <a:t>触摸事件，当前停留在屏幕中的触摸点信息的数组</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11"/>
                  </a:ext>
                </a:extLst>
              </a:tr>
              <a:tr h="336061">
                <a:tc>
                  <a:txBody>
                    <a:bodyPr/>
                    <a:lstStyle/>
                    <a:p>
                      <a:pPr algn="l">
                        <a:lnSpc>
                          <a:spcPct val="150000"/>
                        </a:lnSpc>
                        <a:spcAft>
                          <a:spcPts val="0"/>
                        </a:spcAft>
                      </a:pPr>
                      <a:r>
                        <a:rPr lang="en-US" sz="1050" kern="0" dirty="0" err="1">
                          <a:effectLst/>
                        </a:rPr>
                        <a:t>changedTouches</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en-US" sz="1050" kern="0" dirty="0">
                          <a:effectLst/>
                        </a:rPr>
                        <a:t>Array</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050" kern="0" dirty="0">
                          <a:effectLst/>
                        </a:rPr>
                        <a:t>触摸事件，当前变化的触摸点信息的数组</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84941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9F9A515C-3014-423C-B721-A6D0D594BD5D}"/>
              </a:ext>
            </a:extLst>
          </p:cNvPr>
          <p:cNvSpPr/>
          <p:nvPr/>
        </p:nvSpPr>
        <p:spPr>
          <a:xfrm>
            <a:off x="4954587" y="1808397"/>
            <a:ext cx="4644570" cy="584775"/>
          </a:xfrm>
          <a:prstGeom prst="rect">
            <a:avLst/>
          </a:prstGeom>
        </p:spPr>
        <p:txBody>
          <a:bodyPr wrap="square">
            <a:spAutoFit/>
          </a:bodyPr>
          <a:lstStyle/>
          <a:p>
            <a:pPr fontAlgn="auto">
              <a:spcBef>
                <a:spcPts val="0"/>
              </a:spcBef>
              <a:spcAft>
                <a:spcPts val="0"/>
              </a:spcAft>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组件</a:t>
            </a:r>
          </a:p>
        </p:txBody>
      </p:sp>
      <p:grpSp>
        <p:nvGrpSpPr>
          <p:cNvPr id="2" name="组合 1">
            <a:extLst>
              <a:ext uri="{FF2B5EF4-FFF2-40B4-BE49-F238E27FC236}">
                <a16:creationId xmlns:a16="http://schemas.microsoft.com/office/drawing/2014/main" xmlns="" id="{BBD0A024-ECDA-4E63-9FF3-CD6B44745F61}"/>
              </a:ext>
            </a:extLst>
          </p:cNvPr>
          <p:cNvGrpSpPr/>
          <p:nvPr/>
        </p:nvGrpSpPr>
        <p:grpSpPr>
          <a:xfrm>
            <a:off x="827088" y="11113"/>
            <a:ext cx="3898900" cy="5143501"/>
            <a:chOff x="827088" y="11113"/>
            <a:chExt cx="3898900" cy="5143501"/>
          </a:xfrm>
        </p:grpSpPr>
        <p:sp>
          <p:nvSpPr>
            <p:cNvPr id="13" name="AutoShape 50">
              <a:extLst>
                <a:ext uri="{FF2B5EF4-FFF2-40B4-BE49-F238E27FC236}">
                  <a16:creationId xmlns:a16="http://schemas.microsoft.com/office/drawing/2014/main" xmlns="" id="{D1D2C51A-EFE7-4808-AFF5-C4AA80D1BEA9}"/>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2">
              <a:extLst>
                <a:ext uri="{FF2B5EF4-FFF2-40B4-BE49-F238E27FC236}">
                  <a16:creationId xmlns:a16="http://schemas.microsoft.com/office/drawing/2014/main" xmlns="" id="{E341BE16-AB7C-4182-AB0B-DF5D3C27AAC4}"/>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3">
              <a:extLst>
                <a:ext uri="{FF2B5EF4-FFF2-40B4-BE49-F238E27FC236}">
                  <a16:creationId xmlns:a16="http://schemas.microsoft.com/office/drawing/2014/main" xmlns="" id="{D85C50D4-8AC6-4359-A769-85F84051379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4">
              <a:extLst>
                <a:ext uri="{FF2B5EF4-FFF2-40B4-BE49-F238E27FC236}">
                  <a16:creationId xmlns:a16="http://schemas.microsoft.com/office/drawing/2014/main" xmlns="" id="{610CB3EA-0601-4BF4-AD51-8C3884051E17}"/>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5">
              <a:extLst>
                <a:ext uri="{FF2B5EF4-FFF2-40B4-BE49-F238E27FC236}">
                  <a16:creationId xmlns:a16="http://schemas.microsoft.com/office/drawing/2014/main" xmlns="" id="{C3602B68-3184-46D5-B898-AAB4504111C4}"/>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
              <a:extLst>
                <a:ext uri="{FF2B5EF4-FFF2-40B4-BE49-F238E27FC236}">
                  <a16:creationId xmlns:a16="http://schemas.microsoft.com/office/drawing/2014/main" xmlns="" id="{060B66AD-AEC0-4BDD-BC7A-9C44F0265F8C}"/>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a:extLst>
                <a:ext uri="{FF2B5EF4-FFF2-40B4-BE49-F238E27FC236}">
                  <a16:creationId xmlns:a16="http://schemas.microsoft.com/office/drawing/2014/main" xmlns="" id="{66448DAC-2D0F-46C7-BB2E-5D93FA2A7C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a:extLst>
                <a:ext uri="{FF2B5EF4-FFF2-40B4-BE49-F238E27FC236}">
                  <a16:creationId xmlns:a16="http://schemas.microsoft.com/office/drawing/2014/main" xmlns="" id="{E4F36E64-BDDB-4B71-9AA9-21CCDBB466F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9">
              <a:extLst>
                <a:ext uri="{FF2B5EF4-FFF2-40B4-BE49-F238E27FC236}">
                  <a16:creationId xmlns:a16="http://schemas.microsoft.com/office/drawing/2014/main" xmlns="" id="{90FA5334-F2F1-428B-8F4F-A36CE4E9B1B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
              <a:extLst>
                <a:ext uri="{FF2B5EF4-FFF2-40B4-BE49-F238E27FC236}">
                  <a16:creationId xmlns:a16="http://schemas.microsoft.com/office/drawing/2014/main" xmlns="" id="{7B3E9E25-4055-4DA4-A0D8-406FF7736B9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1">
              <a:extLst>
                <a:ext uri="{FF2B5EF4-FFF2-40B4-BE49-F238E27FC236}">
                  <a16:creationId xmlns:a16="http://schemas.microsoft.com/office/drawing/2014/main" xmlns="" id="{92027263-FACD-429B-A5C9-590ECDCF265A}"/>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
              <a:extLst>
                <a:ext uri="{FF2B5EF4-FFF2-40B4-BE49-F238E27FC236}">
                  <a16:creationId xmlns:a16="http://schemas.microsoft.com/office/drawing/2014/main" xmlns="" id="{36B41FBD-358E-4A88-9D72-B1D006C2446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3">
              <a:extLst>
                <a:ext uri="{FF2B5EF4-FFF2-40B4-BE49-F238E27FC236}">
                  <a16:creationId xmlns:a16="http://schemas.microsoft.com/office/drawing/2014/main" xmlns="" id="{3B89414C-1847-478E-9BDD-12963D5FAA45}"/>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4">
              <a:extLst>
                <a:ext uri="{FF2B5EF4-FFF2-40B4-BE49-F238E27FC236}">
                  <a16:creationId xmlns:a16="http://schemas.microsoft.com/office/drawing/2014/main" xmlns="" id="{A88D966D-1322-46E5-9613-603621DD5EF6}"/>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5">
              <a:extLst>
                <a:ext uri="{FF2B5EF4-FFF2-40B4-BE49-F238E27FC236}">
                  <a16:creationId xmlns:a16="http://schemas.microsoft.com/office/drawing/2014/main" xmlns="" id="{528EBF43-20E3-4498-A96B-8F920F0C5D5C}"/>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
              <a:extLst>
                <a:ext uri="{FF2B5EF4-FFF2-40B4-BE49-F238E27FC236}">
                  <a16:creationId xmlns:a16="http://schemas.microsoft.com/office/drawing/2014/main" xmlns="" id="{7F1DA623-30FD-44AB-A3AF-2A7796579C5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7">
              <a:extLst>
                <a:ext uri="{FF2B5EF4-FFF2-40B4-BE49-F238E27FC236}">
                  <a16:creationId xmlns:a16="http://schemas.microsoft.com/office/drawing/2014/main" xmlns="" id="{1D41F04F-627F-4EA6-B6B5-76958D6B15B1}"/>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8">
              <a:extLst>
                <a:ext uri="{FF2B5EF4-FFF2-40B4-BE49-F238E27FC236}">
                  <a16:creationId xmlns:a16="http://schemas.microsoft.com/office/drawing/2014/main" xmlns="" id="{A271C72C-64A4-469E-B65D-FD4BE9729206}"/>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9">
              <a:extLst>
                <a:ext uri="{FF2B5EF4-FFF2-40B4-BE49-F238E27FC236}">
                  <a16:creationId xmlns:a16="http://schemas.microsoft.com/office/drawing/2014/main" xmlns="" id="{1A55E165-38AB-47E2-A519-5A3D98193619}"/>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0">
              <a:extLst>
                <a:ext uri="{FF2B5EF4-FFF2-40B4-BE49-F238E27FC236}">
                  <a16:creationId xmlns:a16="http://schemas.microsoft.com/office/drawing/2014/main" xmlns="" id="{6A576B1A-76B2-49F4-BAE4-E750036CF82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1">
              <a:extLst>
                <a:ext uri="{FF2B5EF4-FFF2-40B4-BE49-F238E27FC236}">
                  <a16:creationId xmlns:a16="http://schemas.microsoft.com/office/drawing/2014/main" xmlns="" id="{69560AD1-F3B8-4616-BEB5-E50F7D427E8B}"/>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2">
              <a:extLst>
                <a:ext uri="{FF2B5EF4-FFF2-40B4-BE49-F238E27FC236}">
                  <a16:creationId xmlns:a16="http://schemas.microsoft.com/office/drawing/2014/main" xmlns="" id="{74A25213-CA34-4118-A3EC-345D0A7A284A}"/>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3">
              <a:extLst>
                <a:ext uri="{FF2B5EF4-FFF2-40B4-BE49-F238E27FC236}">
                  <a16:creationId xmlns:a16="http://schemas.microsoft.com/office/drawing/2014/main" xmlns="" id="{EE4A33A4-9761-4ACE-AD1B-74D6DFB36300}"/>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4">
              <a:extLst>
                <a:ext uri="{FF2B5EF4-FFF2-40B4-BE49-F238E27FC236}">
                  <a16:creationId xmlns:a16="http://schemas.microsoft.com/office/drawing/2014/main" xmlns="" id="{07556D43-12AD-4F2C-97E6-653A3312A247}"/>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
              <a:extLst>
                <a:ext uri="{FF2B5EF4-FFF2-40B4-BE49-F238E27FC236}">
                  <a16:creationId xmlns:a16="http://schemas.microsoft.com/office/drawing/2014/main" xmlns="" id="{C5F7E720-3F27-4F63-9405-AEA23FAF6865}"/>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xmlns="" id="{68851D43-6B95-4E29-8313-7720EC06745D}"/>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a16="http://schemas.microsoft.com/office/drawing/2014/main" xmlns="" id="{649502B5-76CB-4081-84BA-65F7FE16294C}"/>
                </a:ext>
              </a:extLst>
            </p:cNvPr>
            <p:cNvSpPr/>
            <p:nvPr/>
          </p:nvSpPr>
          <p:spPr>
            <a:xfrm>
              <a:off x="2318871" y="1500308"/>
              <a:ext cx="948673"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4</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7120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小程序组件</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4"/>
            <a:ext cx="3672408" cy="2462213"/>
          </a:xfrm>
          <a:prstGeom prst="rect">
            <a:avLst/>
          </a:prstGeom>
          <a:noFill/>
        </p:spPr>
        <p:txBody>
          <a:bodyPr wrap="square" rtlCol="0">
            <a:spAutoFit/>
          </a:bodyPr>
          <a:lstStyle/>
          <a:p>
            <a:pPr>
              <a:lnSpc>
                <a:spcPct val="150000"/>
              </a:lnSpc>
            </a:pPr>
            <a:r>
              <a:rPr lang="zh-CN" altLang="zh-CN" sz="1400" dirty="0"/>
              <a:t>小程序组件是视图层的基本组成单元，它自带微信风格</a:t>
            </a:r>
            <a:r>
              <a:rPr lang="en-US" altLang="zh-CN" sz="1400" dirty="0"/>
              <a:t>UI</a:t>
            </a:r>
            <a:r>
              <a:rPr lang="zh-CN" altLang="zh-CN" sz="1400" dirty="0"/>
              <a:t>样式和特定功能效果。例如，我们在小程序页面上所看到的图片、文本、按钮等都属于小程序组件。小程序为开发者提供了一系列基础组件，通过组合这些组件可以进行更高效地开发。</a:t>
            </a:r>
            <a:endParaRPr lang="en-US" altLang="zh-CN" sz="1400" dirty="0"/>
          </a:p>
          <a:p>
            <a:r>
              <a:rPr lang="zh-CN" altLang="en-US" sz="1400" dirty="0"/>
              <a:t/>
            </a:r>
            <a:br>
              <a:rPr lang="zh-CN" altLang="en-US" sz="1400" dirty="0"/>
            </a:br>
            <a:endParaRPr lang="zh-CN" altLang="zh-CN" sz="1400" dirty="0"/>
          </a:p>
        </p:txBody>
      </p:sp>
      <p:pic>
        <p:nvPicPr>
          <p:cNvPr id="4" name="图片 1">
            <a:extLst>
              <a:ext uri="{FF2B5EF4-FFF2-40B4-BE49-F238E27FC236}">
                <a16:creationId xmlns:a16="http://schemas.microsoft.com/office/drawing/2014/main" xmlns="" id="{84A7EBCD-8ABB-F649-B756-FB68C20B09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555526"/>
            <a:ext cx="2238105" cy="39587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4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小程序组件</a:t>
            </a:r>
            <a:endParaRPr lang="en-US" altLang="zh-CN" sz="1800" dirty="0">
              <a:solidFill>
                <a:schemeClr val="tx1">
                  <a:lumMod val="65000"/>
                  <a:lumOff val="35000"/>
                </a:schemeClr>
              </a:solidFill>
              <a:latin typeface="+mn-lt"/>
              <a:ea typeface="+mn-ea"/>
              <a:cs typeface="+mn-ea"/>
              <a:sym typeface="+mn-lt"/>
            </a:endParaRPr>
          </a:p>
        </p:txBody>
      </p:sp>
      <p:sp>
        <p:nvSpPr>
          <p:cNvPr id="5" name="矩形 4">
            <a:extLst>
              <a:ext uri="{FF2B5EF4-FFF2-40B4-BE49-F238E27FC236}">
                <a16:creationId xmlns:a16="http://schemas.microsoft.com/office/drawing/2014/main" xmlns="" id="{A67CB1C5-12A5-2A47-9D63-A062280EB074}"/>
              </a:ext>
            </a:extLst>
          </p:cNvPr>
          <p:cNvSpPr/>
          <p:nvPr/>
        </p:nvSpPr>
        <p:spPr>
          <a:xfrm>
            <a:off x="539552" y="699542"/>
            <a:ext cx="7620671" cy="1023742"/>
          </a:xfrm>
          <a:prstGeom prst="rect">
            <a:avLst/>
          </a:prstGeom>
        </p:spPr>
        <p:txBody>
          <a:bodyPr wrap="square">
            <a:spAutoFit/>
          </a:bodyPr>
          <a:lstStyle/>
          <a:p>
            <a:pPr>
              <a:lnSpc>
                <a:spcPct val="150000"/>
              </a:lnSpc>
            </a:pPr>
            <a:r>
              <a:rPr lang="zh-CN" altLang="zh-CN" sz="1400" dirty="0"/>
              <a:t>一个组件通常包括</a:t>
            </a:r>
            <a:r>
              <a:rPr lang="en-US" altLang="zh-CN" sz="1400" dirty="0"/>
              <a:t>&lt;</a:t>
            </a:r>
            <a:r>
              <a:rPr lang="zh-CN" altLang="zh-CN" sz="1400" dirty="0"/>
              <a:t>开始标签</a:t>
            </a:r>
            <a:r>
              <a:rPr lang="en-US" altLang="zh-CN" sz="1400" dirty="0"/>
              <a:t>&gt;</a:t>
            </a:r>
            <a:r>
              <a:rPr lang="zh-CN" altLang="zh-CN" sz="1400" dirty="0"/>
              <a:t>和</a:t>
            </a:r>
            <a:r>
              <a:rPr lang="en-US" altLang="zh-CN" sz="1400" dirty="0"/>
              <a:t>&lt;/</a:t>
            </a:r>
            <a:r>
              <a:rPr lang="zh-CN" altLang="zh-CN" sz="1400" dirty="0"/>
              <a:t>结束标签</a:t>
            </a:r>
            <a:r>
              <a:rPr lang="en-US" altLang="zh-CN" sz="1400" dirty="0"/>
              <a:t>&gt;</a:t>
            </a:r>
            <a:r>
              <a:rPr lang="zh-CN" altLang="zh-CN" sz="1400" dirty="0"/>
              <a:t>，在开始标签中可以追加属性来修饰组件，在首尾标签之内可以嵌套内容。</a:t>
            </a:r>
          </a:p>
          <a:p>
            <a:pPr>
              <a:lnSpc>
                <a:spcPct val="150000"/>
              </a:lnSpc>
            </a:pPr>
            <a:r>
              <a:rPr lang="zh-CN" altLang="zh-CN" sz="1400" dirty="0"/>
              <a:t>其语法格式如下：</a:t>
            </a:r>
            <a:endParaRPr lang="en-US" altLang="zh-CN" sz="1400" dirty="0"/>
          </a:p>
        </p:txBody>
      </p:sp>
      <p:sp>
        <p:nvSpPr>
          <p:cNvPr id="6" name="矩形 5">
            <a:extLst>
              <a:ext uri="{FF2B5EF4-FFF2-40B4-BE49-F238E27FC236}">
                <a16:creationId xmlns:a16="http://schemas.microsoft.com/office/drawing/2014/main" xmlns="" id="{31305670-BCCA-8445-9E12-1BCC1A6DD439}"/>
              </a:ext>
            </a:extLst>
          </p:cNvPr>
          <p:cNvSpPr/>
          <p:nvPr/>
        </p:nvSpPr>
        <p:spPr>
          <a:xfrm>
            <a:off x="585881" y="1889701"/>
            <a:ext cx="7620671" cy="102739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en-US" altLang="zh-CN" sz="1400" dirty="0"/>
              <a:t>&lt;</a:t>
            </a:r>
            <a:r>
              <a:rPr lang="zh-CN" altLang="zh-CN" sz="1400" dirty="0"/>
              <a:t>标签名称 属性</a:t>
            </a:r>
            <a:r>
              <a:rPr lang="en-US" altLang="zh-CN" sz="1400" dirty="0"/>
              <a:t>="</a:t>
            </a:r>
            <a:r>
              <a:rPr lang="zh-CN" altLang="zh-CN" sz="1400" dirty="0"/>
              <a:t>值</a:t>
            </a:r>
            <a:r>
              <a:rPr lang="en-US" altLang="zh-CN" sz="1400" dirty="0"/>
              <a:t>"&gt;</a:t>
            </a:r>
            <a:endParaRPr lang="zh-CN" altLang="zh-CN" sz="1400" dirty="0"/>
          </a:p>
          <a:p>
            <a:pPr>
              <a:lnSpc>
                <a:spcPct val="150000"/>
              </a:lnSpc>
            </a:pPr>
            <a:r>
              <a:rPr lang="en-US" altLang="zh-CN" sz="1400" dirty="0"/>
              <a:t>   </a:t>
            </a:r>
            <a:r>
              <a:rPr lang="zh-CN" altLang="zh-CN" sz="1400" dirty="0"/>
              <a:t>内容</a:t>
            </a:r>
          </a:p>
          <a:p>
            <a:pPr>
              <a:lnSpc>
                <a:spcPct val="150000"/>
              </a:lnSpc>
            </a:pPr>
            <a:r>
              <a:rPr lang="en-US" altLang="zh-CN" sz="1400" dirty="0"/>
              <a:t>&lt;/</a:t>
            </a:r>
            <a:r>
              <a:rPr lang="zh-CN" altLang="zh-CN" sz="1400" dirty="0"/>
              <a:t>标签名称</a:t>
            </a:r>
            <a:r>
              <a:rPr lang="en-US" altLang="zh-CN" sz="1400" dirty="0"/>
              <a:t>&gt;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xmlns="" id="{C1854B47-04C5-B14E-B6B4-8FFAC25F4CA1}"/>
              </a:ext>
            </a:extLst>
          </p:cNvPr>
          <p:cNvSpPr txBox="1"/>
          <p:nvPr/>
        </p:nvSpPr>
        <p:spPr>
          <a:xfrm>
            <a:off x="539552" y="3094025"/>
            <a:ext cx="4497462" cy="307777"/>
          </a:xfrm>
          <a:prstGeom prst="rect">
            <a:avLst/>
          </a:prstGeom>
          <a:noFill/>
        </p:spPr>
        <p:txBody>
          <a:bodyPr wrap="square" rtlCol="0">
            <a:spAutoFit/>
          </a:bodyPr>
          <a:lstStyle/>
          <a:p>
            <a:r>
              <a:rPr kumimoji="1" lang="zh-CN" altLang="en-US" sz="1400" dirty="0"/>
              <a:t>例如：</a:t>
            </a:r>
          </a:p>
        </p:txBody>
      </p:sp>
      <p:sp>
        <p:nvSpPr>
          <p:cNvPr id="8" name="矩形 7">
            <a:extLst>
              <a:ext uri="{FF2B5EF4-FFF2-40B4-BE49-F238E27FC236}">
                <a16:creationId xmlns:a16="http://schemas.microsoft.com/office/drawing/2014/main" xmlns="" id="{A9FB4197-91A1-BD40-B30A-763C4033A3EF}"/>
              </a:ext>
            </a:extLst>
          </p:cNvPr>
          <p:cNvSpPr/>
          <p:nvPr/>
        </p:nvSpPr>
        <p:spPr>
          <a:xfrm>
            <a:off x="598254" y="3590981"/>
            <a:ext cx="7620671" cy="381066"/>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en-US" altLang="zh-CN" sz="1400" dirty="0"/>
              <a:t>&lt;text id="demo"&gt;</a:t>
            </a:r>
            <a:r>
              <a:rPr lang="zh-CN" altLang="zh-CN" sz="1400" dirty="0"/>
              <a:t>这是一段文本内容。</a:t>
            </a:r>
            <a:r>
              <a:rPr lang="en-US" altLang="zh-CN" sz="1400" dirty="0"/>
              <a:t>&lt;/text&gt;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xmlns="" id="{00B75751-F21F-8446-93F0-F91805FDC7F4}"/>
              </a:ext>
            </a:extLst>
          </p:cNvPr>
          <p:cNvSpPr/>
          <p:nvPr/>
        </p:nvSpPr>
        <p:spPr>
          <a:xfrm>
            <a:off x="611560" y="4221698"/>
            <a:ext cx="7059314" cy="307777"/>
          </a:xfrm>
          <a:prstGeom prst="rect">
            <a:avLst/>
          </a:prstGeom>
        </p:spPr>
        <p:txBody>
          <a:bodyPr wrap="square">
            <a:spAutoFit/>
          </a:bodyPr>
          <a:lstStyle/>
          <a:p>
            <a:r>
              <a:rPr lang="zh-CN" altLang="en-US" sz="1400" dirty="0">
                <a:solidFill>
                  <a:srgbClr val="006470"/>
                </a:solidFill>
                <a:latin typeface="-apple-system-font"/>
              </a:rPr>
              <a:t>注意：所有组件与属性都是小写，以连字符 </a:t>
            </a:r>
            <a:r>
              <a:rPr lang="en-US" altLang="zh-CN" sz="1400" dirty="0">
                <a:solidFill>
                  <a:srgbClr val="006470"/>
                </a:solidFill>
                <a:latin typeface="-apple-system-font"/>
              </a:rPr>
              <a:t>-</a:t>
            </a:r>
            <a:r>
              <a:rPr lang="zh-CN" altLang="en-US" sz="1400" dirty="0">
                <a:solidFill>
                  <a:srgbClr val="006470"/>
                </a:solidFill>
                <a:latin typeface="-apple-system-font"/>
              </a:rPr>
              <a:t> 连接</a:t>
            </a:r>
            <a:endParaRPr lang="zh-CN" altLang="en-US" sz="1400" dirty="0">
              <a:solidFill>
                <a:srgbClr val="006470"/>
              </a:solidFill>
            </a:endParaRPr>
          </a:p>
        </p:txBody>
      </p:sp>
    </p:spTree>
    <p:extLst>
      <p:ext uri="{BB962C8B-B14F-4D97-AF65-F5344CB8AC3E}">
        <p14:creationId xmlns:p14="http://schemas.microsoft.com/office/powerpoint/2010/main" val="115183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p:cNvGrpSpPr/>
          <p:nvPr/>
        </p:nvGrpSpPr>
        <p:grpSpPr>
          <a:xfrm>
            <a:off x="1229927" y="1280248"/>
            <a:ext cx="2864763" cy="1336431"/>
            <a:chOff x="1639903" y="1706999"/>
            <a:chExt cx="3819684" cy="1781907"/>
          </a:xfrm>
        </p:grpSpPr>
        <p:sp>
          <p:nvSpPr>
            <p:cNvPr id="37" name="Rectangle 6"/>
            <p:cNvSpPr/>
            <p:nvPr/>
          </p:nvSpPr>
          <p:spPr>
            <a:xfrm>
              <a:off x="1639910" y="1706999"/>
              <a:ext cx="3819677" cy="178190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39" name="Group 1"/>
            <p:cNvGrpSpPr/>
            <p:nvPr/>
          </p:nvGrpSpPr>
          <p:grpSpPr>
            <a:xfrm>
              <a:off x="1639903" y="1980910"/>
              <a:ext cx="3819684" cy="1487618"/>
              <a:chOff x="1832176" y="2097396"/>
              <a:chExt cx="3435138" cy="936739"/>
            </a:xfrm>
          </p:grpSpPr>
          <p:sp>
            <p:nvSpPr>
              <p:cNvPr id="40" name="TextBox 8"/>
              <p:cNvSpPr txBox="1"/>
              <p:nvPr/>
            </p:nvSpPr>
            <p:spPr>
              <a:xfrm>
                <a:off x="1832176" y="2097396"/>
                <a:ext cx="3435138" cy="276999"/>
              </a:xfrm>
              <a:prstGeom prst="rect">
                <a:avLst/>
              </a:prstGeom>
              <a:noFill/>
            </p:spPr>
            <p:txBody>
              <a:bodyPr wrap="none" lIns="0" tIns="0" rIns="0" bIns="0">
                <a:normAutofit/>
              </a:bodyPr>
              <a:lstStyle/>
              <a:p>
                <a:pPr algn="ctr"/>
                <a:r>
                  <a:rPr lang="en-US" altLang="zh-CN" b="1" dirty="0">
                    <a:solidFill>
                      <a:schemeClr val="accent1"/>
                    </a:solidFill>
                    <a:cs typeface="+mn-ea"/>
                    <a:sym typeface="+mn-lt"/>
                  </a:rPr>
                  <a:t>WXML</a:t>
                </a:r>
                <a:r>
                  <a:rPr lang="zh-CN" altLang="en-US" b="1" dirty="0">
                    <a:solidFill>
                      <a:schemeClr val="accent1"/>
                    </a:solidFill>
                    <a:cs typeface="+mn-ea"/>
                    <a:sym typeface="+mn-lt"/>
                  </a:rPr>
                  <a:t>模板</a:t>
                </a:r>
              </a:p>
            </p:txBody>
          </p:sp>
          <p:sp>
            <p:nvSpPr>
              <p:cNvPr id="41" name="Rectangle 9"/>
              <p:cNvSpPr/>
              <p:nvPr/>
            </p:nvSpPr>
            <p:spPr>
              <a:xfrm>
                <a:off x="1832176" y="2572470"/>
                <a:ext cx="3435138" cy="461665"/>
              </a:xfrm>
              <a:prstGeom prst="rect">
                <a:avLst/>
              </a:prstGeom>
            </p:spPr>
            <p:txBody>
              <a:bodyPr wrap="square">
                <a:normAutofit/>
              </a:bodyPr>
              <a:lstStyle/>
              <a:p>
                <a:pPr algn="ctr">
                  <a:lnSpc>
                    <a:spcPct val="120000"/>
                  </a:lnSpc>
                </a:pPr>
                <a:r>
                  <a:rPr lang="en" altLang="zh-CN" sz="1200" dirty="0">
                    <a:cs typeface="+mn-ea"/>
                  </a:rPr>
                  <a:t>WXML </a:t>
                </a:r>
                <a:r>
                  <a:rPr lang="zh-CN" altLang="en-US" sz="1200" dirty="0">
                    <a:cs typeface="+mn-ea"/>
                  </a:rPr>
                  <a:t>充当的就是类似 </a:t>
                </a:r>
                <a:r>
                  <a:rPr lang="en" altLang="zh-CN" sz="1200" dirty="0">
                    <a:cs typeface="+mn-ea"/>
                  </a:rPr>
                  <a:t>HTML </a:t>
                </a:r>
                <a:r>
                  <a:rPr lang="zh-CN" altLang="en-US" sz="1200" dirty="0">
                    <a:cs typeface="+mn-ea"/>
                  </a:rPr>
                  <a:t>的角色，用来描述当前这个页面的结构</a:t>
                </a:r>
                <a:endParaRPr lang="zh-CN" altLang="en-US" sz="1200" dirty="0">
                  <a:cs typeface="+mn-ea"/>
                  <a:sym typeface="+mn-lt"/>
                </a:endParaRPr>
              </a:p>
            </p:txBody>
          </p:sp>
        </p:grpSp>
      </p:grpSp>
      <p:grpSp>
        <p:nvGrpSpPr>
          <p:cNvPr id="5" name="Group 47"/>
          <p:cNvGrpSpPr/>
          <p:nvPr/>
        </p:nvGrpSpPr>
        <p:grpSpPr>
          <a:xfrm>
            <a:off x="1229926" y="2993182"/>
            <a:ext cx="2864764" cy="1456094"/>
            <a:chOff x="1639902" y="3990914"/>
            <a:chExt cx="3819685" cy="1941459"/>
          </a:xfrm>
        </p:grpSpPr>
        <p:sp>
          <p:nvSpPr>
            <p:cNvPr id="28" name="Rectangle 14"/>
            <p:cNvSpPr/>
            <p:nvPr/>
          </p:nvSpPr>
          <p:spPr>
            <a:xfrm>
              <a:off x="1639910" y="4150460"/>
              <a:ext cx="3819677" cy="178190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5" name="Freeform: Shape 20"/>
            <p:cNvSpPr>
              <a:spLocks/>
            </p:cNvSpPr>
            <p:nvPr/>
          </p:nvSpPr>
          <p:spPr bwMode="auto">
            <a:xfrm>
              <a:off x="3462432" y="3990914"/>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grpSp>
          <p:nvGrpSpPr>
            <p:cNvPr id="31" name="Group 42"/>
            <p:cNvGrpSpPr/>
            <p:nvPr/>
          </p:nvGrpSpPr>
          <p:grpSpPr>
            <a:xfrm>
              <a:off x="1639902" y="4445926"/>
              <a:ext cx="3819685" cy="1486447"/>
              <a:chOff x="1832175" y="4558797"/>
              <a:chExt cx="3435139" cy="924211"/>
            </a:xfrm>
          </p:grpSpPr>
          <p:sp>
            <p:nvSpPr>
              <p:cNvPr id="32" name="TextBox 17"/>
              <p:cNvSpPr txBox="1"/>
              <p:nvPr/>
            </p:nvSpPr>
            <p:spPr>
              <a:xfrm>
                <a:off x="1832175" y="4558797"/>
                <a:ext cx="3435138" cy="276999"/>
              </a:xfrm>
              <a:prstGeom prst="rect">
                <a:avLst/>
              </a:prstGeom>
              <a:noFill/>
            </p:spPr>
            <p:txBody>
              <a:bodyPr wrap="none" lIns="0" tIns="0" rIns="0" bIns="0">
                <a:normAutofit/>
              </a:bodyPr>
              <a:lstStyle/>
              <a:p>
                <a:pPr algn="ctr"/>
                <a:r>
                  <a:rPr lang="en-US" altLang="zh-CN" b="1" dirty="0">
                    <a:solidFill>
                      <a:schemeClr val="accent3"/>
                    </a:solidFill>
                    <a:cs typeface="+mn-ea"/>
                    <a:sym typeface="+mn-lt"/>
                  </a:rPr>
                  <a:t>JS</a:t>
                </a:r>
                <a:r>
                  <a:rPr lang="zh-CN" altLang="en-US" b="1" dirty="0">
                    <a:solidFill>
                      <a:schemeClr val="accent3"/>
                    </a:solidFill>
                    <a:cs typeface="+mn-ea"/>
                    <a:sym typeface="+mn-lt"/>
                  </a:rPr>
                  <a:t>逻辑交互</a:t>
                </a:r>
              </a:p>
            </p:txBody>
          </p:sp>
          <p:sp>
            <p:nvSpPr>
              <p:cNvPr id="33" name="Rectangle 18"/>
              <p:cNvSpPr/>
              <p:nvPr/>
            </p:nvSpPr>
            <p:spPr>
              <a:xfrm>
                <a:off x="1832176" y="5021343"/>
                <a:ext cx="3435138" cy="461665"/>
              </a:xfrm>
              <a:prstGeom prst="rect">
                <a:avLst/>
              </a:prstGeom>
            </p:spPr>
            <p:txBody>
              <a:bodyPr wrap="square">
                <a:normAutofit fontScale="85000" lnSpcReduction="20000"/>
              </a:bodyPr>
              <a:lstStyle/>
              <a:p>
                <a:pPr lvl="0" algn="ctr">
                  <a:lnSpc>
                    <a:spcPct val="120000"/>
                  </a:lnSpc>
                </a:pPr>
                <a:r>
                  <a:rPr lang="zh-CN" altLang="en-US" sz="1200" dirty="0">
                    <a:solidFill>
                      <a:srgbClr val="000000"/>
                    </a:solidFill>
                    <a:cs typeface="+mn-ea"/>
                    <a:sym typeface="+mn-lt"/>
                  </a:rPr>
                  <a:t>小程序开发框架的逻辑层使用 </a:t>
                </a:r>
                <a:r>
                  <a:rPr lang="en" altLang="zh-CN" sz="1200" dirty="0">
                    <a:solidFill>
                      <a:srgbClr val="000000"/>
                    </a:solidFill>
                    <a:cs typeface="+mn-ea"/>
                    <a:sym typeface="+mn-lt"/>
                  </a:rPr>
                  <a:t>JavaScript </a:t>
                </a:r>
                <a:r>
                  <a:rPr lang="zh-CN" altLang="en-US" sz="1200" dirty="0">
                    <a:solidFill>
                      <a:srgbClr val="000000"/>
                    </a:solidFill>
                    <a:cs typeface="+mn-ea"/>
                    <a:sym typeface="+mn-lt"/>
                  </a:rPr>
                  <a:t>引擎为小程序提供开发者 </a:t>
                </a:r>
                <a:r>
                  <a:rPr lang="en" altLang="zh-CN" sz="1200" dirty="0">
                    <a:solidFill>
                      <a:srgbClr val="000000"/>
                    </a:solidFill>
                    <a:cs typeface="+mn-ea"/>
                    <a:sym typeface="+mn-lt"/>
                  </a:rPr>
                  <a:t>JavaScript </a:t>
                </a:r>
                <a:r>
                  <a:rPr lang="zh-CN" altLang="en-US" sz="1200" dirty="0">
                    <a:solidFill>
                      <a:srgbClr val="000000"/>
                    </a:solidFill>
                    <a:cs typeface="+mn-ea"/>
                    <a:sym typeface="+mn-lt"/>
                  </a:rPr>
                  <a:t>代码的运行环境以及微信小程序的特有功能</a:t>
                </a:r>
              </a:p>
            </p:txBody>
          </p:sp>
        </p:grpSp>
      </p:grpSp>
      <p:grpSp>
        <p:nvGrpSpPr>
          <p:cNvPr id="6" name="Group 46"/>
          <p:cNvGrpSpPr/>
          <p:nvPr/>
        </p:nvGrpSpPr>
        <p:grpSpPr>
          <a:xfrm>
            <a:off x="5044673" y="3112842"/>
            <a:ext cx="2869394" cy="1336430"/>
            <a:chOff x="6726232" y="4150460"/>
            <a:chExt cx="3825859" cy="1781907"/>
          </a:xfrm>
        </p:grpSpPr>
        <p:sp>
          <p:nvSpPr>
            <p:cNvPr id="20" name="Rectangle 22"/>
            <p:cNvSpPr/>
            <p:nvPr/>
          </p:nvSpPr>
          <p:spPr>
            <a:xfrm>
              <a:off x="6732413" y="4150460"/>
              <a:ext cx="3819677" cy="1781907"/>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23" name="Group 43"/>
            <p:cNvGrpSpPr/>
            <p:nvPr/>
          </p:nvGrpSpPr>
          <p:grpSpPr>
            <a:xfrm>
              <a:off x="6726232" y="4445928"/>
              <a:ext cx="3825859" cy="1486434"/>
              <a:chOff x="6919126" y="4558803"/>
              <a:chExt cx="3440691" cy="924205"/>
            </a:xfrm>
          </p:grpSpPr>
          <p:sp>
            <p:nvSpPr>
              <p:cNvPr id="24" name="TextBox 25"/>
              <p:cNvSpPr txBox="1"/>
              <p:nvPr/>
            </p:nvSpPr>
            <p:spPr>
              <a:xfrm>
                <a:off x="6919126" y="4558803"/>
                <a:ext cx="3435138" cy="276999"/>
              </a:xfrm>
              <a:prstGeom prst="rect">
                <a:avLst/>
              </a:prstGeom>
              <a:noFill/>
            </p:spPr>
            <p:txBody>
              <a:bodyPr wrap="none" lIns="0" tIns="0" rIns="0" bIns="0">
                <a:normAutofit/>
              </a:bodyPr>
              <a:lstStyle/>
              <a:p>
                <a:pPr algn="ctr"/>
                <a:r>
                  <a:rPr lang="en-US" altLang="zh-CN" b="1" dirty="0">
                    <a:solidFill>
                      <a:schemeClr val="accent4"/>
                    </a:solidFill>
                    <a:cs typeface="+mn-ea"/>
                    <a:sym typeface="+mn-lt"/>
                  </a:rPr>
                  <a:t>JSON</a:t>
                </a:r>
                <a:r>
                  <a:rPr lang="zh-CN" altLang="en-US" b="1" dirty="0">
                    <a:solidFill>
                      <a:schemeClr val="accent4"/>
                    </a:solidFill>
                    <a:cs typeface="+mn-ea"/>
                    <a:sym typeface="+mn-lt"/>
                  </a:rPr>
                  <a:t>配置</a:t>
                </a:r>
              </a:p>
            </p:txBody>
          </p:sp>
          <p:sp>
            <p:nvSpPr>
              <p:cNvPr id="25" name="Rectangle 26"/>
              <p:cNvSpPr/>
              <p:nvPr/>
            </p:nvSpPr>
            <p:spPr>
              <a:xfrm>
                <a:off x="6924679" y="5021343"/>
                <a:ext cx="3435138" cy="461665"/>
              </a:xfrm>
              <a:prstGeom prst="rect">
                <a:avLst/>
              </a:prstGeom>
            </p:spPr>
            <p:txBody>
              <a:bodyPr wrap="square">
                <a:normAutofit/>
              </a:bodyPr>
              <a:lstStyle/>
              <a:p>
                <a:pPr lvl="0" algn="ctr">
                  <a:lnSpc>
                    <a:spcPct val="120000"/>
                  </a:lnSpc>
                </a:pPr>
                <a:r>
                  <a:rPr lang="zh-CN" altLang="en-US" sz="1200" dirty="0">
                    <a:solidFill>
                      <a:srgbClr val="000000"/>
                    </a:solidFill>
                    <a:cs typeface="+mn-ea"/>
                    <a:sym typeface="+mn-lt"/>
                  </a:rPr>
                  <a:t>小程序中通过</a:t>
                </a:r>
                <a:r>
                  <a:rPr lang="en-US" altLang="zh-CN" sz="1200" dirty="0">
                    <a:solidFill>
                      <a:srgbClr val="000000"/>
                    </a:solidFill>
                    <a:cs typeface="+mn-ea"/>
                    <a:sym typeface="+mn-lt"/>
                  </a:rPr>
                  <a:t>JSON</a:t>
                </a:r>
                <a:r>
                  <a:rPr lang="zh-CN" altLang="en-US" sz="1200" dirty="0">
                    <a:solidFill>
                      <a:srgbClr val="000000"/>
                    </a:solidFill>
                    <a:cs typeface="+mn-ea"/>
                    <a:sym typeface="+mn-lt"/>
                  </a:rPr>
                  <a:t>文件来定义小程序的静态配置</a:t>
                </a:r>
              </a:p>
            </p:txBody>
          </p:sp>
        </p:grpSp>
      </p:grpSp>
      <p:grpSp>
        <p:nvGrpSpPr>
          <p:cNvPr id="7" name="Group 45"/>
          <p:cNvGrpSpPr/>
          <p:nvPr/>
        </p:nvGrpSpPr>
        <p:grpSpPr>
          <a:xfrm>
            <a:off x="5044673" y="1280248"/>
            <a:ext cx="2869394" cy="1336431"/>
            <a:chOff x="6726232" y="1706999"/>
            <a:chExt cx="3825859" cy="1781907"/>
          </a:xfrm>
        </p:grpSpPr>
        <p:sp>
          <p:nvSpPr>
            <p:cNvPr id="11" name="Rectangle 30"/>
            <p:cNvSpPr/>
            <p:nvPr/>
          </p:nvSpPr>
          <p:spPr>
            <a:xfrm>
              <a:off x="6732413" y="1706999"/>
              <a:ext cx="3819677" cy="178190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2" name="Group 41"/>
            <p:cNvGrpSpPr/>
            <p:nvPr/>
          </p:nvGrpSpPr>
          <p:grpSpPr>
            <a:xfrm>
              <a:off x="6726232" y="1964697"/>
              <a:ext cx="3825859" cy="1520896"/>
              <a:chOff x="6919126" y="2090172"/>
              <a:chExt cx="3440691" cy="943963"/>
            </a:xfrm>
          </p:grpSpPr>
          <p:sp>
            <p:nvSpPr>
              <p:cNvPr id="18" name="Rectangle 31"/>
              <p:cNvSpPr/>
              <p:nvPr/>
            </p:nvSpPr>
            <p:spPr>
              <a:xfrm>
                <a:off x="6924679" y="2572470"/>
                <a:ext cx="3435138" cy="461665"/>
              </a:xfrm>
              <a:prstGeom prst="rect">
                <a:avLst/>
              </a:prstGeom>
            </p:spPr>
            <p:txBody>
              <a:bodyPr wrap="square">
                <a:normAutofit fontScale="85000" lnSpcReduction="10000"/>
              </a:bodyPr>
              <a:lstStyle/>
              <a:p>
                <a:pPr lvl="0" algn="ctr">
                  <a:lnSpc>
                    <a:spcPct val="120000"/>
                  </a:lnSpc>
                </a:pPr>
                <a:r>
                  <a:rPr lang="en" altLang="zh-CN" sz="1200" dirty="0">
                    <a:cs typeface="+mn-ea"/>
                    <a:sym typeface="+mn-lt"/>
                  </a:rPr>
                  <a:t>WXSS</a:t>
                </a:r>
                <a:r>
                  <a:rPr lang="zh-CN" altLang="en-US" sz="1200" dirty="0">
                    <a:cs typeface="+mn-ea"/>
                  </a:rPr>
                  <a:t>用来描述页面样式，</a:t>
                </a:r>
                <a:r>
                  <a:rPr lang="en" altLang="zh-CN" sz="1200" dirty="0">
                    <a:cs typeface="+mn-ea"/>
                    <a:sym typeface="+mn-lt"/>
                  </a:rPr>
                  <a:t> </a:t>
                </a:r>
                <a:r>
                  <a:rPr lang="zh-CN" altLang="en-US" sz="1200" dirty="0">
                    <a:cs typeface="+mn-ea"/>
                    <a:sym typeface="+mn-lt"/>
                  </a:rPr>
                  <a:t>具有 </a:t>
                </a:r>
                <a:r>
                  <a:rPr lang="en" altLang="zh-CN" sz="1200" dirty="0">
                    <a:cs typeface="+mn-ea"/>
                    <a:sym typeface="+mn-lt"/>
                  </a:rPr>
                  <a:t>CSS </a:t>
                </a:r>
                <a:r>
                  <a:rPr lang="zh-CN" altLang="en-US" sz="1200" dirty="0">
                    <a:cs typeface="+mn-ea"/>
                    <a:sym typeface="+mn-lt"/>
                  </a:rPr>
                  <a:t>大部分的特性。小程序在 </a:t>
                </a:r>
                <a:r>
                  <a:rPr lang="en" altLang="zh-CN" sz="1200" dirty="0">
                    <a:cs typeface="+mn-ea"/>
                    <a:sym typeface="+mn-lt"/>
                  </a:rPr>
                  <a:t>WXSS </a:t>
                </a:r>
                <a:r>
                  <a:rPr lang="zh-CN" altLang="en-US" sz="1200" dirty="0">
                    <a:cs typeface="+mn-ea"/>
                    <a:sym typeface="+mn-lt"/>
                  </a:rPr>
                  <a:t>也做了一些扩充和修改</a:t>
                </a:r>
              </a:p>
            </p:txBody>
          </p:sp>
          <p:sp>
            <p:nvSpPr>
              <p:cNvPr id="19" name="TextBox 32"/>
              <p:cNvSpPr txBox="1"/>
              <p:nvPr/>
            </p:nvSpPr>
            <p:spPr>
              <a:xfrm>
                <a:off x="6919126" y="2090172"/>
                <a:ext cx="3435138" cy="276999"/>
              </a:xfrm>
              <a:prstGeom prst="rect">
                <a:avLst/>
              </a:prstGeom>
              <a:noFill/>
            </p:spPr>
            <p:txBody>
              <a:bodyPr wrap="none" lIns="0" tIns="0" rIns="0" bIns="0">
                <a:normAutofit/>
              </a:bodyPr>
              <a:lstStyle/>
              <a:p>
                <a:pPr algn="ctr"/>
                <a:r>
                  <a:rPr lang="en-US" altLang="zh-CN" b="1" dirty="0">
                    <a:solidFill>
                      <a:srgbClr val="009689"/>
                    </a:solidFill>
                    <a:cs typeface="+mn-ea"/>
                    <a:sym typeface="+mn-lt"/>
                  </a:rPr>
                  <a:t>WXSS</a:t>
                </a:r>
                <a:r>
                  <a:rPr lang="zh-CN" altLang="en-US" b="1" dirty="0">
                    <a:solidFill>
                      <a:srgbClr val="009689"/>
                    </a:solidFill>
                    <a:cs typeface="+mn-ea"/>
                    <a:sym typeface="+mn-lt"/>
                  </a:rPr>
                  <a:t>样式</a:t>
                </a:r>
              </a:p>
            </p:txBody>
          </p:sp>
        </p:grpSp>
      </p:grpSp>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小程序前端代码构成</a:t>
            </a:r>
            <a:endParaRPr lang="en-GB" altLang="zh-CN"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56886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小程序组件</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3367397"/>
          </a:xfrm>
          <a:prstGeom prst="rect">
            <a:avLst/>
          </a:prstGeom>
          <a:noFill/>
        </p:spPr>
        <p:txBody>
          <a:bodyPr wrap="square" rtlCol="0">
            <a:spAutoFit/>
          </a:bodyPr>
          <a:lstStyle/>
          <a:p>
            <a:pPr>
              <a:lnSpc>
                <a:spcPct val="150000"/>
              </a:lnSpc>
            </a:pPr>
            <a:r>
              <a:rPr lang="zh-CN" altLang="zh-CN" sz="1400" dirty="0"/>
              <a:t>基础组件按照功能主要分类如下：</a:t>
            </a:r>
          </a:p>
          <a:p>
            <a:pPr marL="342900" lvl="0" indent="-342900">
              <a:lnSpc>
                <a:spcPct val="150000"/>
              </a:lnSpc>
              <a:buFont typeface="Arial" panose="020B0604020202020204" pitchFamily="34" charset="0"/>
              <a:buChar char="•"/>
            </a:pPr>
            <a:r>
              <a:rPr lang="zh-CN" altLang="zh-CN" sz="1400" dirty="0"/>
              <a:t>视图容器（</a:t>
            </a:r>
            <a:r>
              <a:rPr lang="en-US" altLang="zh-CN" sz="1400" dirty="0"/>
              <a:t>View Container</a:t>
            </a:r>
            <a:r>
              <a:rPr lang="zh-CN" altLang="zh-CN" sz="1400" dirty="0"/>
              <a:t>）：主要用于规划布局页面内容；</a:t>
            </a:r>
          </a:p>
          <a:p>
            <a:pPr marL="342900" lvl="0" indent="-342900">
              <a:lnSpc>
                <a:spcPct val="150000"/>
              </a:lnSpc>
              <a:buFont typeface="Arial" panose="020B0604020202020204" pitchFamily="34" charset="0"/>
              <a:buChar char="•"/>
            </a:pPr>
            <a:r>
              <a:rPr lang="zh-CN" altLang="zh-CN" sz="1400" dirty="0"/>
              <a:t>基础内容（</a:t>
            </a:r>
            <a:r>
              <a:rPr lang="en-US" altLang="zh-CN" sz="1400" dirty="0"/>
              <a:t>Basic Content</a:t>
            </a:r>
            <a:r>
              <a:rPr lang="zh-CN" altLang="zh-CN" sz="1400" dirty="0"/>
              <a:t>）：用于显示图标、文字等常用基础内容；</a:t>
            </a:r>
          </a:p>
          <a:p>
            <a:pPr marL="342900" lvl="0" indent="-342900">
              <a:lnSpc>
                <a:spcPct val="150000"/>
              </a:lnSpc>
              <a:buFont typeface="Arial" panose="020B0604020202020204" pitchFamily="34" charset="0"/>
              <a:buChar char="•"/>
            </a:pPr>
            <a:r>
              <a:rPr lang="zh-CN" altLang="zh-CN" sz="1400" dirty="0"/>
              <a:t>表单组件（</a:t>
            </a:r>
            <a:r>
              <a:rPr lang="en-US" altLang="zh-CN" sz="1400" dirty="0"/>
              <a:t>Form</a:t>
            </a:r>
            <a:r>
              <a:rPr lang="zh-CN" altLang="zh-CN" sz="1400" dirty="0"/>
              <a:t>）：用于制作表单；</a:t>
            </a:r>
          </a:p>
          <a:p>
            <a:pPr marL="342900" lvl="0" indent="-342900">
              <a:lnSpc>
                <a:spcPct val="150000"/>
              </a:lnSpc>
              <a:buFont typeface="Arial" panose="020B0604020202020204" pitchFamily="34" charset="0"/>
              <a:buChar char="•"/>
            </a:pPr>
            <a:r>
              <a:rPr lang="zh-CN" altLang="zh-CN" sz="1400" dirty="0"/>
              <a:t>导航组件（</a:t>
            </a:r>
            <a:r>
              <a:rPr lang="en-US" altLang="zh-CN" sz="1400" dirty="0"/>
              <a:t>Navigation</a:t>
            </a:r>
            <a:r>
              <a:rPr lang="zh-CN" altLang="zh-CN" sz="1400" dirty="0"/>
              <a:t>）：用于跳转指定页面；</a:t>
            </a:r>
          </a:p>
          <a:p>
            <a:pPr marL="342900" lvl="0" indent="-342900">
              <a:lnSpc>
                <a:spcPct val="150000"/>
              </a:lnSpc>
              <a:buFont typeface="Arial" panose="020B0604020202020204" pitchFamily="34" charset="0"/>
              <a:buChar char="•"/>
            </a:pPr>
            <a:r>
              <a:rPr lang="zh-CN" altLang="zh-CN" sz="1400" dirty="0"/>
              <a:t>媒体组件（</a:t>
            </a:r>
            <a:r>
              <a:rPr lang="en-US" altLang="zh-CN" sz="1400" dirty="0"/>
              <a:t>Media</a:t>
            </a:r>
            <a:r>
              <a:rPr lang="zh-CN" altLang="zh-CN" sz="1400" dirty="0"/>
              <a:t>）：用于显示图片、音频、视频等多媒体内容；</a:t>
            </a:r>
          </a:p>
          <a:p>
            <a:pPr marL="342900" lvl="0" indent="-342900">
              <a:lnSpc>
                <a:spcPct val="150000"/>
              </a:lnSpc>
              <a:buFont typeface="Arial" panose="020B0604020202020204" pitchFamily="34" charset="0"/>
              <a:buChar char="•"/>
            </a:pPr>
            <a:r>
              <a:rPr lang="zh-CN" altLang="zh-CN" sz="1400" dirty="0"/>
              <a:t>地图组件（</a:t>
            </a:r>
            <a:r>
              <a:rPr lang="en-US" altLang="zh-CN" sz="1400" dirty="0"/>
              <a:t>Map</a:t>
            </a:r>
            <a:r>
              <a:rPr lang="zh-CN" altLang="zh-CN" sz="1400" dirty="0"/>
              <a:t>）：用于显示地图效果；</a:t>
            </a:r>
          </a:p>
          <a:p>
            <a:pPr marL="342900" lvl="0" indent="-342900">
              <a:lnSpc>
                <a:spcPct val="150000"/>
              </a:lnSpc>
              <a:buFont typeface="Arial" panose="020B0604020202020204" pitchFamily="34" charset="0"/>
              <a:buChar char="•"/>
            </a:pPr>
            <a:r>
              <a:rPr lang="zh-CN" altLang="zh-CN" sz="1400" dirty="0"/>
              <a:t>画布组件（</a:t>
            </a:r>
            <a:r>
              <a:rPr lang="en-US" altLang="zh-CN" sz="1400" dirty="0"/>
              <a:t>Canvas</a:t>
            </a:r>
            <a:r>
              <a:rPr lang="zh-CN" altLang="zh-CN" sz="1400" dirty="0"/>
              <a:t>）：用于绘制图画内容。</a:t>
            </a:r>
            <a:r>
              <a:rPr lang="zh-CN" altLang="en-US" sz="1400" dirty="0"/>
              <a:t/>
            </a:r>
            <a:br>
              <a:rPr lang="zh-CN" altLang="en-US" sz="1400" dirty="0"/>
            </a:br>
            <a:endParaRPr lang="en-US" altLang="zh-CN" sz="1400" dirty="0"/>
          </a:p>
          <a:p>
            <a:pPr>
              <a:lnSpc>
                <a:spcPct val="150000"/>
              </a:lnSpc>
            </a:pPr>
            <a:r>
              <a:rPr lang="zh-CN" altLang="en-US" sz="1400" dirty="0"/>
              <a:t>详细介绍请参考</a:t>
            </a:r>
            <a:r>
              <a:rPr lang="zh-CN" altLang="en-US" sz="1400" dirty="0">
                <a:solidFill>
                  <a:srgbClr val="006470"/>
                </a:solidFill>
                <a:hlinkClick r:id="rId3">
                  <a:extLst>
                    <a:ext uri="{A12FA001-AC4F-418D-AE19-62706E023703}">
                      <ahyp:hlinkClr xmlns:ahyp="http://schemas.microsoft.com/office/drawing/2018/hyperlinkcolor" xmlns="" val="tx"/>
                    </a:ext>
                  </a:extLst>
                </a:hlinkClick>
              </a:rPr>
              <a:t>组件文档</a:t>
            </a:r>
            <a:r>
              <a:rPr lang="zh-CN" altLang="en-US" sz="1400" dirty="0"/>
              <a:t>。</a:t>
            </a:r>
            <a:endParaRPr lang="zh-CN" altLang="zh-CN" sz="1400" dirty="0"/>
          </a:p>
        </p:txBody>
      </p:sp>
    </p:spTree>
    <p:extLst>
      <p:ext uri="{BB962C8B-B14F-4D97-AF65-F5344CB8AC3E}">
        <p14:creationId xmlns:p14="http://schemas.microsoft.com/office/powerpoint/2010/main" val="50469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小程序组件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属性</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13649" y="716886"/>
            <a:ext cx="7704856" cy="377411"/>
          </a:xfrm>
          <a:prstGeom prst="rect">
            <a:avLst/>
          </a:prstGeom>
          <a:noFill/>
        </p:spPr>
        <p:txBody>
          <a:bodyPr wrap="square" rtlCol="0">
            <a:spAutoFit/>
          </a:bodyPr>
          <a:lstStyle/>
          <a:p>
            <a:pPr>
              <a:lnSpc>
                <a:spcPct val="150000"/>
              </a:lnSpc>
            </a:pPr>
            <a:r>
              <a:rPr lang="zh-CN" altLang="zh-CN" sz="1400" dirty="0"/>
              <a:t>小程序目前提供七类通用属性，</a:t>
            </a:r>
            <a:r>
              <a:rPr lang="zh-CN" altLang="en-US" sz="1400" dirty="0"/>
              <a:t>所有组件都有以下属性：</a:t>
            </a:r>
            <a:endParaRPr lang="zh-CN" altLang="zh-CN" sz="1400" dirty="0"/>
          </a:p>
        </p:txBody>
      </p:sp>
      <p:graphicFrame>
        <p:nvGraphicFramePr>
          <p:cNvPr id="5" name="表格 4">
            <a:extLst>
              <a:ext uri="{FF2B5EF4-FFF2-40B4-BE49-F238E27FC236}">
                <a16:creationId xmlns:a16="http://schemas.microsoft.com/office/drawing/2014/main" xmlns="" id="{785A5DF2-E90F-2043-81D3-0A72A5FF1545}"/>
              </a:ext>
            </a:extLst>
          </p:cNvPr>
          <p:cNvGraphicFramePr>
            <a:graphicFrameLocks noGrp="1"/>
          </p:cNvGraphicFramePr>
          <p:nvPr>
            <p:extLst>
              <p:ext uri="{D42A27DB-BD31-4B8C-83A1-F6EECF244321}">
                <p14:modId xmlns:p14="http://schemas.microsoft.com/office/powerpoint/2010/main" val="829438255"/>
              </p:ext>
            </p:extLst>
          </p:nvPr>
        </p:nvGraphicFramePr>
        <p:xfrm>
          <a:off x="611560" y="1255657"/>
          <a:ext cx="7678953" cy="2880320"/>
        </p:xfrm>
        <a:graphic>
          <a:graphicData uri="http://schemas.openxmlformats.org/drawingml/2006/table">
            <a:tbl>
              <a:tblPr firstRow="1" firstCol="1" bandRow="1">
                <a:tableStyleId>{1E171933-4619-4E11-9A3F-F7608DF75F80}</a:tableStyleId>
              </a:tblPr>
              <a:tblGrid>
                <a:gridCol w="1198233">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68152">
                  <a:extLst>
                    <a:ext uri="{9D8B030D-6E8A-4147-A177-3AD203B41FA5}">
                      <a16:colId xmlns:a16="http://schemas.microsoft.com/office/drawing/2014/main" xmlns="" val="20002"/>
                    </a:ext>
                  </a:extLst>
                </a:gridCol>
                <a:gridCol w="3960440">
                  <a:extLst>
                    <a:ext uri="{9D8B030D-6E8A-4147-A177-3AD203B41FA5}">
                      <a16:colId xmlns:a16="http://schemas.microsoft.com/office/drawing/2014/main" xmlns="" val="20003"/>
                    </a:ext>
                  </a:extLst>
                </a:gridCol>
              </a:tblGrid>
              <a:tr h="318617">
                <a:tc>
                  <a:txBody>
                    <a:bodyPr/>
                    <a:lstStyle/>
                    <a:p>
                      <a:pPr algn="just">
                        <a:lnSpc>
                          <a:spcPct val="150000"/>
                        </a:lnSpc>
                        <a:spcAft>
                          <a:spcPts val="0"/>
                        </a:spcAft>
                      </a:pPr>
                      <a:r>
                        <a:rPr lang="zh-CN" sz="1100" kern="100" dirty="0">
                          <a:effectLst/>
                        </a:rPr>
                        <a:t>属性名称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a:effectLst/>
                        </a:rPr>
                        <a:t>类型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a:effectLst/>
                        </a:rPr>
                        <a:t>解释</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100" kern="100" dirty="0">
                          <a:effectLst/>
                        </a:rPr>
                        <a:t>备注</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545479">
                <a:tc>
                  <a:txBody>
                    <a:bodyPr/>
                    <a:lstStyle/>
                    <a:p>
                      <a:pPr algn="just">
                        <a:lnSpc>
                          <a:spcPct val="150000"/>
                        </a:lnSpc>
                        <a:spcAft>
                          <a:spcPts val="0"/>
                        </a:spcAft>
                      </a:pPr>
                      <a:r>
                        <a:rPr lang="en-US" sz="1100" kern="100" dirty="0">
                          <a:effectLst/>
                        </a:rPr>
                        <a:t>id</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dirty="0">
                          <a:effectLst/>
                        </a:rPr>
                        <a:t>组件的唯一标示</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在同一个页面中用</a:t>
                      </a:r>
                      <a:r>
                        <a:rPr lang="en-US" sz="1100" kern="100">
                          <a:effectLst/>
                        </a:rPr>
                        <a:t>id</a:t>
                      </a:r>
                      <a:r>
                        <a:rPr lang="zh-CN" sz="1100" kern="100">
                          <a:effectLst/>
                        </a:rPr>
                        <a:t>值标示唯一组件，因此同一页不能有多个</a:t>
                      </a:r>
                      <a:r>
                        <a:rPr lang="en-US" sz="1100" kern="100">
                          <a:effectLst/>
                        </a:rPr>
                        <a:t>id</a:t>
                      </a:r>
                      <a:r>
                        <a:rPr lang="zh-CN" sz="1100" kern="100">
                          <a:effectLst/>
                        </a:rPr>
                        <a:t>值相同</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318617">
                <a:tc>
                  <a:txBody>
                    <a:bodyPr/>
                    <a:lstStyle/>
                    <a:p>
                      <a:pPr algn="just">
                        <a:lnSpc>
                          <a:spcPct val="150000"/>
                        </a:lnSpc>
                        <a:spcAft>
                          <a:spcPts val="0"/>
                        </a:spcAft>
                      </a:pPr>
                      <a:r>
                        <a:rPr lang="en-US" sz="1100" kern="100">
                          <a:effectLst/>
                        </a:rPr>
                        <a:t>class</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组件的样式类</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该属性值在</a:t>
                      </a:r>
                      <a:r>
                        <a:rPr lang="en-US" sz="1100" kern="100">
                          <a:effectLst/>
                        </a:rPr>
                        <a:t>WXSS</a:t>
                      </a:r>
                      <a:r>
                        <a:rPr lang="zh-CN" sz="1100" kern="100">
                          <a:effectLst/>
                        </a:rPr>
                        <a:t>中进行定义和样式内容的设置</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318617">
                <a:tc>
                  <a:txBody>
                    <a:bodyPr/>
                    <a:lstStyle/>
                    <a:p>
                      <a:pPr algn="just">
                        <a:lnSpc>
                          <a:spcPct val="150000"/>
                        </a:lnSpc>
                        <a:spcAft>
                          <a:spcPts val="0"/>
                        </a:spcAft>
                      </a:pPr>
                      <a:r>
                        <a:rPr lang="en-US" sz="1100" kern="100">
                          <a:effectLst/>
                        </a:rPr>
                        <a:t>style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String</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组件的内联样式</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可以动态设置内联样式</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318617">
                <a:tc>
                  <a:txBody>
                    <a:bodyPr/>
                    <a:lstStyle/>
                    <a:p>
                      <a:pPr algn="just">
                        <a:lnSpc>
                          <a:spcPct val="150000"/>
                        </a:lnSpc>
                        <a:spcAft>
                          <a:spcPts val="0"/>
                        </a:spcAft>
                      </a:pPr>
                      <a:r>
                        <a:rPr lang="en-US" sz="1100" kern="100">
                          <a:effectLst/>
                        </a:rPr>
                        <a:t>hidden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dirty="0">
                          <a:effectLst/>
                        </a:rPr>
                        <a:t>Boolean</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组件显示</a:t>
                      </a:r>
                      <a:r>
                        <a:rPr lang="en-US" sz="1100" kern="100">
                          <a:effectLst/>
                        </a:rPr>
                        <a:t>/</a:t>
                      </a:r>
                      <a:r>
                        <a:rPr lang="zh-CN" sz="1100" kern="100">
                          <a:effectLst/>
                        </a:rPr>
                        <a:t>隐藏</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组件均默认是显示状态</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666327">
                <a:tc>
                  <a:txBody>
                    <a:bodyPr/>
                    <a:lstStyle/>
                    <a:p>
                      <a:pPr algn="just">
                        <a:lnSpc>
                          <a:spcPct val="150000"/>
                        </a:lnSpc>
                        <a:spcAft>
                          <a:spcPts val="0"/>
                        </a:spcAft>
                      </a:pPr>
                      <a:r>
                        <a:rPr lang="en-US" sz="1100" kern="100">
                          <a:effectLst/>
                        </a:rPr>
                        <a:t>data-*</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Any</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自定义属性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当组件触发事件时，会附带将该属性和值发送给对应的事件处理函数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394046">
                <a:tc>
                  <a:txBody>
                    <a:bodyPr/>
                    <a:lstStyle/>
                    <a:p>
                      <a:pPr algn="just">
                        <a:lnSpc>
                          <a:spcPct val="150000"/>
                        </a:lnSpc>
                        <a:spcAft>
                          <a:spcPts val="0"/>
                        </a:spcAft>
                      </a:pPr>
                      <a:r>
                        <a:rPr lang="en-US" sz="1100" kern="100">
                          <a:effectLst/>
                        </a:rPr>
                        <a:t>bind*/catch*</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100" kern="100">
                          <a:effectLst/>
                        </a:rPr>
                        <a:t>EventHandler</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a:effectLst/>
                        </a:rPr>
                        <a:t>组件的事件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100" kern="100" dirty="0">
                          <a:effectLst/>
                        </a:rPr>
                        <a:t>绑定</a:t>
                      </a:r>
                      <a:r>
                        <a:rPr lang="en-US" sz="1100" kern="100" dirty="0">
                          <a:effectLst/>
                        </a:rPr>
                        <a:t>/</a:t>
                      </a:r>
                      <a:r>
                        <a:rPr lang="zh-CN" sz="1100" kern="100" dirty="0">
                          <a:effectLst/>
                        </a:rPr>
                        <a:t>捕获组件事件</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3" name="矩形 2">
            <a:extLst>
              <a:ext uri="{FF2B5EF4-FFF2-40B4-BE49-F238E27FC236}">
                <a16:creationId xmlns:a16="http://schemas.microsoft.com/office/drawing/2014/main" xmlns="" id="{979C29CC-D7CF-4445-A1D7-C370E9DF6750}"/>
              </a:ext>
            </a:extLst>
          </p:cNvPr>
          <p:cNvSpPr/>
          <p:nvPr/>
        </p:nvSpPr>
        <p:spPr>
          <a:xfrm>
            <a:off x="562604" y="4297337"/>
            <a:ext cx="7730759" cy="700576"/>
          </a:xfrm>
          <a:prstGeom prst="rect">
            <a:avLst/>
          </a:prstGeom>
        </p:spPr>
        <p:txBody>
          <a:bodyPr wrap="square">
            <a:spAutoFit/>
          </a:bodyPr>
          <a:lstStyle/>
          <a:p>
            <a:pPr>
              <a:lnSpc>
                <a:spcPct val="150000"/>
              </a:lnSpc>
            </a:pPr>
            <a:r>
              <a:rPr lang="zh-CN" altLang="en-US" sz="1400" dirty="0"/>
              <a:t>另外，几乎所有组件都有各自定义的属性，可以对该组件的功能或样式进行修饰，请参考各个组件的定义。</a:t>
            </a:r>
          </a:p>
        </p:txBody>
      </p:sp>
    </p:spTree>
    <p:extLst>
      <p:ext uri="{BB962C8B-B14F-4D97-AF65-F5344CB8AC3E}">
        <p14:creationId xmlns:p14="http://schemas.microsoft.com/office/powerpoint/2010/main" val="8343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自定义组件</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1023742"/>
          </a:xfrm>
          <a:prstGeom prst="rect">
            <a:avLst/>
          </a:prstGeom>
          <a:noFill/>
        </p:spPr>
        <p:txBody>
          <a:bodyPr wrap="square" rtlCol="0">
            <a:spAutoFit/>
          </a:bodyPr>
          <a:lstStyle/>
          <a:p>
            <a:pPr>
              <a:lnSpc>
                <a:spcPct val="150000"/>
              </a:lnSpc>
            </a:pPr>
            <a:r>
              <a:rPr lang="zh-CN" altLang="en-US" sz="1400" dirty="0"/>
              <a:t>从小程序基础库版本 </a:t>
            </a:r>
            <a:r>
              <a:rPr lang="en-US" altLang="zh-CN" sz="1400" dirty="0"/>
              <a:t>1.6.3 </a:t>
            </a:r>
            <a:r>
              <a:rPr lang="zh-CN" altLang="en-US" sz="1400" dirty="0"/>
              <a:t>开始，小程序支持简洁的组件化编程。</a:t>
            </a:r>
            <a:endParaRPr lang="en-US" altLang="zh-CN" sz="1400" dirty="0"/>
          </a:p>
          <a:p>
            <a:pPr>
              <a:lnSpc>
                <a:spcPct val="150000"/>
              </a:lnSpc>
            </a:pPr>
            <a:r>
              <a:rPr lang="zh-CN" altLang="en-US" sz="1400" dirty="0"/>
              <a:t>开发者可以将页面内的功能模块抽象成自定义组件，以便在不同的页面中重复使用；也可以将复杂的页面拆分成多个低耦合的模块，有助于代码维护。自定义组件在使用时与基础组件非常相似。</a:t>
            </a:r>
            <a:endParaRPr lang="zh-CN" altLang="zh-CN" sz="1400" dirty="0"/>
          </a:p>
        </p:txBody>
      </p:sp>
    </p:spTree>
    <p:extLst>
      <p:ext uri="{BB962C8B-B14F-4D97-AF65-F5344CB8AC3E}">
        <p14:creationId xmlns:p14="http://schemas.microsoft.com/office/powerpoint/2010/main" val="27943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自定义组件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创建</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1346907"/>
          </a:xfrm>
          <a:prstGeom prst="rect">
            <a:avLst/>
          </a:prstGeom>
          <a:noFill/>
        </p:spPr>
        <p:txBody>
          <a:bodyPr wrap="square" rtlCol="0">
            <a:spAutoFit/>
          </a:bodyPr>
          <a:lstStyle/>
          <a:p>
            <a:pPr>
              <a:lnSpc>
                <a:spcPct val="150000"/>
              </a:lnSpc>
            </a:pPr>
            <a:r>
              <a:rPr lang="zh-CN" altLang="en-US" sz="1400" dirty="0"/>
              <a:t>类似于页面，一个自定义组件由 </a:t>
            </a:r>
            <a:r>
              <a:rPr lang="en" altLang="zh-CN" sz="1400" dirty="0" err="1"/>
              <a:t>json</a:t>
            </a:r>
            <a:r>
              <a:rPr lang="en" altLang="zh-CN" sz="1400" dirty="0"/>
              <a:t> </a:t>
            </a:r>
            <a:r>
              <a:rPr lang="en" altLang="zh-CN" sz="1400" dirty="0" err="1"/>
              <a:t>wxml</a:t>
            </a:r>
            <a:r>
              <a:rPr lang="en" altLang="zh-CN" sz="1400" dirty="0"/>
              <a:t> </a:t>
            </a:r>
            <a:r>
              <a:rPr lang="en" altLang="zh-CN" sz="1400" dirty="0" err="1"/>
              <a:t>wxss</a:t>
            </a:r>
            <a:r>
              <a:rPr lang="en" altLang="zh-CN" sz="1400" dirty="0"/>
              <a:t> </a:t>
            </a:r>
            <a:r>
              <a:rPr lang="en" altLang="zh-CN" sz="1400" dirty="0" err="1"/>
              <a:t>js</a:t>
            </a:r>
            <a:r>
              <a:rPr lang="en" altLang="zh-CN" sz="1400" dirty="0"/>
              <a:t> 4</a:t>
            </a:r>
            <a:r>
              <a:rPr lang="zh-CN" altLang="en-US" sz="1400" dirty="0"/>
              <a:t>个文件组成。</a:t>
            </a:r>
            <a:endParaRPr lang="en-US" altLang="zh-CN" sz="1400" dirty="0"/>
          </a:p>
          <a:p>
            <a:pPr>
              <a:lnSpc>
                <a:spcPct val="150000"/>
              </a:lnSpc>
            </a:pPr>
            <a:endParaRPr lang="en-US" altLang="zh-CN" sz="1400" dirty="0"/>
          </a:p>
          <a:p>
            <a:pPr>
              <a:lnSpc>
                <a:spcPct val="150000"/>
              </a:lnSpc>
            </a:pPr>
            <a:r>
              <a:rPr lang="zh-CN" altLang="en-US" sz="1400" dirty="0"/>
              <a:t>要编写一个自定义组件，首先需要在 </a:t>
            </a:r>
            <a:r>
              <a:rPr lang="en" altLang="zh-CN" sz="1400" dirty="0" err="1"/>
              <a:t>json</a:t>
            </a:r>
            <a:r>
              <a:rPr lang="en" altLang="zh-CN" sz="1400" dirty="0"/>
              <a:t> </a:t>
            </a:r>
            <a:r>
              <a:rPr lang="zh-CN" altLang="en-US" sz="1400" dirty="0"/>
              <a:t>文件中进行自定义组件声明（将 </a:t>
            </a:r>
            <a:r>
              <a:rPr lang="en" altLang="zh-CN" sz="1400" dirty="0"/>
              <a:t>component </a:t>
            </a:r>
            <a:r>
              <a:rPr lang="zh-CN" altLang="en-US" sz="1400" dirty="0"/>
              <a:t>字段设为 </a:t>
            </a:r>
            <a:r>
              <a:rPr lang="en" altLang="zh-CN" sz="1400" dirty="0"/>
              <a:t>true </a:t>
            </a:r>
            <a:r>
              <a:rPr lang="zh-CN" altLang="en-US" sz="1400" dirty="0"/>
              <a:t>可这一组文件设为自定义组件）：</a:t>
            </a:r>
            <a:endParaRPr lang="zh-CN" altLang="zh-CN" sz="1400" dirty="0"/>
          </a:p>
        </p:txBody>
      </p:sp>
      <p:pic>
        <p:nvPicPr>
          <p:cNvPr id="3" name="图片 2">
            <a:extLst>
              <a:ext uri="{FF2B5EF4-FFF2-40B4-BE49-F238E27FC236}">
                <a16:creationId xmlns:a16="http://schemas.microsoft.com/office/drawing/2014/main" xmlns="" id="{6315C920-0B7A-2548-9445-D6D5E87BD3D6}"/>
              </a:ext>
            </a:extLst>
          </p:cNvPr>
          <p:cNvPicPr>
            <a:picLocks noChangeAspect="1"/>
          </p:cNvPicPr>
          <p:nvPr/>
        </p:nvPicPr>
        <p:blipFill>
          <a:blip r:embed="rId3"/>
          <a:stretch>
            <a:fillRect/>
          </a:stretch>
        </p:blipFill>
        <p:spPr>
          <a:xfrm>
            <a:off x="609502" y="2211711"/>
            <a:ext cx="7835900" cy="1943100"/>
          </a:xfrm>
          <a:prstGeom prst="rect">
            <a:avLst/>
          </a:prstGeom>
        </p:spPr>
      </p:pic>
      <p:sp>
        <p:nvSpPr>
          <p:cNvPr id="4" name="矩形 3">
            <a:extLst>
              <a:ext uri="{FF2B5EF4-FFF2-40B4-BE49-F238E27FC236}">
                <a16:creationId xmlns:a16="http://schemas.microsoft.com/office/drawing/2014/main" xmlns="" id="{86B19723-E191-874A-A1A2-649CE8C8A647}"/>
              </a:ext>
            </a:extLst>
          </p:cNvPr>
          <p:cNvSpPr/>
          <p:nvPr/>
        </p:nvSpPr>
        <p:spPr>
          <a:xfrm>
            <a:off x="539552" y="4309450"/>
            <a:ext cx="7704856" cy="700576"/>
          </a:xfrm>
          <a:prstGeom prst="rect">
            <a:avLst/>
          </a:prstGeom>
        </p:spPr>
        <p:txBody>
          <a:bodyPr wrap="square">
            <a:spAutoFit/>
          </a:bodyPr>
          <a:lstStyle/>
          <a:p>
            <a:pPr>
              <a:lnSpc>
                <a:spcPct val="150000"/>
              </a:lnSpc>
            </a:pPr>
            <a:r>
              <a:rPr lang="zh-CN" altLang="en-US" sz="1400" dirty="0"/>
              <a:t>同时，还要在 </a:t>
            </a:r>
            <a:r>
              <a:rPr lang="en" altLang="zh-CN" sz="1400" dirty="0" err="1"/>
              <a:t>wxml</a:t>
            </a:r>
            <a:r>
              <a:rPr lang="en" altLang="zh-CN" sz="1400" dirty="0"/>
              <a:t> </a:t>
            </a:r>
            <a:r>
              <a:rPr lang="zh-CN" altLang="en-US" sz="1400" dirty="0"/>
              <a:t>文件中编写组件模板，在 </a:t>
            </a:r>
            <a:r>
              <a:rPr lang="en" altLang="zh-CN" sz="1400" dirty="0" err="1"/>
              <a:t>wxss</a:t>
            </a:r>
            <a:r>
              <a:rPr lang="en" altLang="zh-CN" sz="1400" dirty="0"/>
              <a:t> </a:t>
            </a:r>
            <a:r>
              <a:rPr lang="zh-CN" altLang="en-US" sz="1400" dirty="0"/>
              <a:t>文件中加入组件样式，它们的写法与页面的写法类似。具体细节和注意事项参见 </a:t>
            </a:r>
            <a:r>
              <a:rPr lang="zh-CN" altLang="en-US" sz="1400" dirty="0">
                <a:solidFill>
                  <a:srgbClr val="006470"/>
                </a:solidFill>
                <a:hlinkClick r:id="rId4">
                  <a:extLst>
                    <a:ext uri="{A12FA001-AC4F-418D-AE19-62706E023703}">
                      <ahyp:hlinkClr xmlns:ahyp="http://schemas.microsoft.com/office/drawing/2018/hyperlinkcolor" xmlns="" val="tx"/>
                    </a:ext>
                  </a:extLst>
                </a:hlinkClick>
              </a:rPr>
              <a:t>组件模板和样式</a:t>
            </a:r>
            <a:r>
              <a:rPr lang="zh-CN" altLang="en-US" sz="1400" dirty="0"/>
              <a:t>。</a:t>
            </a:r>
          </a:p>
        </p:txBody>
      </p:sp>
    </p:spTree>
    <p:extLst>
      <p:ext uri="{BB962C8B-B14F-4D97-AF65-F5344CB8AC3E}">
        <p14:creationId xmlns:p14="http://schemas.microsoft.com/office/powerpoint/2010/main" val="333773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自定义组件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创建</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1023742"/>
          </a:xfrm>
          <a:prstGeom prst="rect">
            <a:avLst/>
          </a:prstGeom>
          <a:noFill/>
        </p:spPr>
        <p:txBody>
          <a:bodyPr wrap="square" rtlCol="0">
            <a:spAutoFit/>
          </a:bodyPr>
          <a:lstStyle/>
          <a:p>
            <a:pPr>
              <a:lnSpc>
                <a:spcPct val="150000"/>
              </a:lnSpc>
            </a:pPr>
            <a:r>
              <a:rPr lang="zh-CN" altLang="en-US" sz="1400" dirty="0"/>
              <a:t>在自定义组件的 </a:t>
            </a:r>
            <a:r>
              <a:rPr lang="en" altLang="zh-CN" sz="1400" dirty="0" err="1"/>
              <a:t>js</a:t>
            </a:r>
            <a:r>
              <a:rPr lang="en" altLang="zh-CN" sz="1400" dirty="0"/>
              <a:t> </a:t>
            </a:r>
            <a:r>
              <a:rPr lang="zh-CN" altLang="en-US" sz="1400" dirty="0"/>
              <a:t>文件中，需要使用 </a:t>
            </a:r>
            <a:r>
              <a:rPr lang="en" altLang="zh-CN" sz="1400" dirty="0"/>
              <a:t>Component </a:t>
            </a:r>
            <a:r>
              <a:rPr lang="zh-CN" altLang="en-US" sz="1400" dirty="0"/>
              <a:t>来注册组件，并提供组件的属性定义、内部数据和自定义方法。</a:t>
            </a:r>
          </a:p>
          <a:p>
            <a:pPr>
              <a:lnSpc>
                <a:spcPct val="150000"/>
              </a:lnSpc>
            </a:pPr>
            <a:r>
              <a:rPr lang="zh-CN" altLang="en-US" sz="1400" dirty="0"/>
              <a:t>组件的属性值和内部数据将被用于组件 </a:t>
            </a:r>
            <a:r>
              <a:rPr lang="en" altLang="zh-CN" sz="1400" dirty="0" err="1"/>
              <a:t>wxml</a:t>
            </a:r>
            <a:r>
              <a:rPr lang="en" altLang="zh-CN" sz="1400" dirty="0"/>
              <a:t> </a:t>
            </a:r>
            <a:r>
              <a:rPr lang="zh-CN" altLang="en-US" sz="1400" dirty="0"/>
              <a:t>的渲染，其中，属性值是可由组件外部传入的。</a:t>
            </a:r>
          </a:p>
        </p:txBody>
      </p:sp>
      <p:pic>
        <p:nvPicPr>
          <p:cNvPr id="5" name="图片 4">
            <a:extLst>
              <a:ext uri="{FF2B5EF4-FFF2-40B4-BE49-F238E27FC236}">
                <a16:creationId xmlns:a16="http://schemas.microsoft.com/office/drawing/2014/main" xmlns="" id="{FEAE530E-9F74-4245-8E60-8361930EB4A0}"/>
              </a:ext>
            </a:extLst>
          </p:cNvPr>
          <p:cNvPicPr>
            <a:picLocks noChangeAspect="1"/>
          </p:cNvPicPr>
          <p:nvPr/>
        </p:nvPicPr>
        <p:blipFill>
          <a:blip r:embed="rId3"/>
          <a:stretch>
            <a:fillRect/>
          </a:stretch>
        </p:blipFill>
        <p:spPr>
          <a:xfrm>
            <a:off x="632708" y="1853743"/>
            <a:ext cx="6710926" cy="3160172"/>
          </a:xfrm>
          <a:prstGeom prst="rect">
            <a:avLst/>
          </a:prstGeom>
        </p:spPr>
      </p:pic>
    </p:spTree>
    <p:extLst>
      <p:ext uri="{BB962C8B-B14F-4D97-AF65-F5344CB8AC3E}">
        <p14:creationId xmlns:p14="http://schemas.microsoft.com/office/powerpoint/2010/main" val="204125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自定义组件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使用</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700576"/>
          </a:xfrm>
          <a:prstGeom prst="rect">
            <a:avLst/>
          </a:prstGeom>
          <a:noFill/>
        </p:spPr>
        <p:txBody>
          <a:bodyPr wrap="square" rtlCol="0">
            <a:spAutoFit/>
          </a:bodyPr>
          <a:lstStyle/>
          <a:p>
            <a:pPr>
              <a:lnSpc>
                <a:spcPct val="150000"/>
              </a:lnSpc>
            </a:pPr>
            <a:r>
              <a:rPr lang="zh-CN" altLang="en-US" sz="1400" dirty="0"/>
              <a:t>使用已注册的自定义组件前，首先要在页面的 </a:t>
            </a:r>
            <a:r>
              <a:rPr lang="en" altLang="zh-CN" sz="1400" dirty="0" err="1"/>
              <a:t>json</a:t>
            </a:r>
            <a:r>
              <a:rPr lang="en" altLang="zh-CN" sz="1400" dirty="0"/>
              <a:t> </a:t>
            </a:r>
            <a:r>
              <a:rPr lang="zh-CN" altLang="en-US" sz="1400" dirty="0"/>
              <a:t>文件中进行引用声明。此时需要提供每个自定义组件的标签名和对应的自定义组件文件路径：</a:t>
            </a:r>
          </a:p>
        </p:txBody>
      </p:sp>
      <p:pic>
        <p:nvPicPr>
          <p:cNvPr id="3" name="图片 2">
            <a:extLst>
              <a:ext uri="{FF2B5EF4-FFF2-40B4-BE49-F238E27FC236}">
                <a16:creationId xmlns:a16="http://schemas.microsoft.com/office/drawing/2014/main" xmlns="" id="{1BCFF789-EADC-E04B-98DA-6C587A16E571}"/>
              </a:ext>
            </a:extLst>
          </p:cNvPr>
          <p:cNvPicPr>
            <a:picLocks noChangeAspect="1"/>
          </p:cNvPicPr>
          <p:nvPr/>
        </p:nvPicPr>
        <p:blipFill>
          <a:blip r:embed="rId3"/>
          <a:stretch>
            <a:fillRect/>
          </a:stretch>
        </p:blipFill>
        <p:spPr>
          <a:xfrm>
            <a:off x="611560" y="1482031"/>
            <a:ext cx="7560840" cy="2835315"/>
          </a:xfrm>
          <a:prstGeom prst="rect">
            <a:avLst/>
          </a:prstGeom>
        </p:spPr>
      </p:pic>
      <p:sp>
        <p:nvSpPr>
          <p:cNvPr id="6" name="矩形 5">
            <a:extLst>
              <a:ext uri="{FF2B5EF4-FFF2-40B4-BE49-F238E27FC236}">
                <a16:creationId xmlns:a16="http://schemas.microsoft.com/office/drawing/2014/main" xmlns="" id="{24DA3DAA-8674-784D-8D33-6D433E750B7A}"/>
              </a:ext>
            </a:extLst>
          </p:cNvPr>
          <p:cNvSpPr/>
          <p:nvPr/>
        </p:nvSpPr>
        <p:spPr>
          <a:xfrm>
            <a:off x="539552" y="4309450"/>
            <a:ext cx="7704856" cy="700576"/>
          </a:xfrm>
          <a:prstGeom prst="rect">
            <a:avLst/>
          </a:prstGeom>
        </p:spPr>
        <p:txBody>
          <a:bodyPr wrap="square">
            <a:spAutoFit/>
          </a:bodyPr>
          <a:lstStyle/>
          <a:p>
            <a:pPr>
              <a:lnSpc>
                <a:spcPct val="150000"/>
              </a:lnSpc>
            </a:pPr>
            <a:r>
              <a:rPr lang="zh-CN" altLang="en-US" sz="1400" dirty="0"/>
              <a:t>这样，在页面的 </a:t>
            </a:r>
            <a:r>
              <a:rPr lang="en" altLang="zh-CN" sz="1400" dirty="0" err="1"/>
              <a:t>wxml</a:t>
            </a:r>
            <a:r>
              <a:rPr lang="en" altLang="zh-CN" sz="1400" dirty="0"/>
              <a:t> </a:t>
            </a:r>
            <a:r>
              <a:rPr lang="zh-CN" altLang="en-US" sz="1400" dirty="0"/>
              <a:t>中就可以像使用基础组件一样使用自定义组件。节点名即自定义组件的标签名，节点属性即传递给组件的属性值。</a:t>
            </a:r>
          </a:p>
        </p:txBody>
      </p:sp>
    </p:spTree>
    <p:extLst>
      <p:ext uri="{BB962C8B-B14F-4D97-AF65-F5344CB8AC3E}">
        <p14:creationId xmlns:p14="http://schemas.microsoft.com/office/powerpoint/2010/main" val="82693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自定义组件 </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 使用</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377411"/>
          </a:xfrm>
          <a:prstGeom prst="rect">
            <a:avLst/>
          </a:prstGeom>
          <a:noFill/>
        </p:spPr>
        <p:txBody>
          <a:bodyPr wrap="square" rtlCol="0">
            <a:spAutoFit/>
          </a:bodyPr>
          <a:lstStyle/>
          <a:p>
            <a:pPr>
              <a:lnSpc>
                <a:spcPct val="150000"/>
              </a:lnSpc>
            </a:pPr>
            <a:r>
              <a:rPr lang="zh-CN" altLang="en-US" sz="1400" dirty="0"/>
              <a:t>自定义组件的 </a:t>
            </a:r>
            <a:r>
              <a:rPr lang="en" altLang="zh-CN" sz="1400" dirty="0" err="1"/>
              <a:t>wxml</a:t>
            </a:r>
            <a:r>
              <a:rPr lang="en" altLang="zh-CN" sz="1400" dirty="0"/>
              <a:t> </a:t>
            </a:r>
            <a:r>
              <a:rPr lang="zh-CN" altLang="en-US" sz="1400" dirty="0"/>
              <a:t>节点结构在与数据结合之后，将被插入到引用位置内。</a:t>
            </a:r>
          </a:p>
        </p:txBody>
      </p:sp>
      <p:pic>
        <p:nvPicPr>
          <p:cNvPr id="4" name="图片 3">
            <a:extLst>
              <a:ext uri="{FF2B5EF4-FFF2-40B4-BE49-F238E27FC236}">
                <a16:creationId xmlns:a16="http://schemas.microsoft.com/office/drawing/2014/main" xmlns="" id="{5D550AFB-4A89-EC4E-B2AA-2BA2FACFE328}"/>
              </a:ext>
            </a:extLst>
          </p:cNvPr>
          <p:cNvPicPr>
            <a:picLocks noChangeAspect="1"/>
          </p:cNvPicPr>
          <p:nvPr/>
        </p:nvPicPr>
        <p:blipFill rotWithShape="1">
          <a:blip r:embed="rId3"/>
          <a:srcRect l="38959"/>
          <a:stretch/>
        </p:blipFill>
        <p:spPr>
          <a:xfrm>
            <a:off x="611560" y="1259065"/>
            <a:ext cx="4738571" cy="1761583"/>
          </a:xfrm>
          <a:prstGeom prst="rect">
            <a:avLst/>
          </a:prstGeom>
        </p:spPr>
      </p:pic>
      <p:pic>
        <p:nvPicPr>
          <p:cNvPr id="7" name="图片 6">
            <a:extLst>
              <a:ext uri="{FF2B5EF4-FFF2-40B4-BE49-F238E27FC236}">
                <a16:creationId xmlns:a16="http://schemas.microsoft.com/office/drawing/2014/main" xmlns="" id="{ADEA260A-F8A1-2643-9B2C-70EF5C147EA0}"/>
              </a:ext>
            </a:extLst>
          </p:cNvPr>
          <p:cNvPicPr>
            <a:picLocks noChangeAspect="1"/>
          </p:cNvPicPr>
          <p:nvPr/>
        </p:nvPicPr>
        <p:blipFill>
          <a:blip r:embed="rId4"/>
          <a:stretch>
            <a:fillRect/>
          </a:stretch>
        </p:blipFill>
        <p:spPr>
          <a:xfrm>
            <a:off x="5724128" y="1242215"/>
            <a:ext cx="2255305" cy="3672408"/>
          </a:xfrm>
          <a:prstGeom prst="rect">
            <a:avLst/>
          </a:prstGeom>
        </p:spPr>
      </p:pic>
    </p:spTree>
    <p:extLst>
      <p:ext uri="{BB962C8B-B14F-4D97-AF65-F5344CB8AC3E}">
        <p14:creationId xmlns:p14="http://schemas.microsoft.com/office/powerpoint/2010/main" val="227310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763284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自定义组件</a:t>
            </a:r>
            <a:r>
              <a:rPr lang="en-US" altLang="zh-CN" sz="1800" dirty="0">
                <a:solidFill>
                  <a:schemeClr val="tx1">
                    <a:lumMod val="65000"/>
                    <a:lumOff val="35000"/>
                  </a:schemeClr>
                </a:solidFill>
                <a:latin typeface="+mn-lt"/>
                <a:ea typeface="+mn-ea"/>
                <a:cs typeface="+mn-ea"/>
                <a:sym typeface="+mn-lt"/>
              </a:rPr>
              <a:t> –</a:t>
            </a:r>
            <a:r>
              <a:rPr lang="zh-CN" altLang="en-US" sz="1800" dirty="0">
                <a:solidFill>
                  <a:schemeClr val="tx1">
                    <a:lumMod val="65000"/>
                    <a:lumOff val="35000"/>
                  </a:schemeClr>
                </a:solidFill>
                <a:latin typeface="+mn-lt"/>
                <a:ea typeface="+mn-ea"/>
                <a:cs typeface="+mn-ea"/>
                <a:sym typeface="+mn-lt"/>
              </a:rPr>
              <a:t> 注意事项</a:t>
            </a:r>
            <a:endParaRPr lang="en-US" altLang="zh-CN" sz="1800" dirty="0">
              <a:solidFill>
                <a:schemeClr val="tx1">
                  <a:lumMod val="65000"/>
                  <a:lumOff val="35000"/>
                </a:schemeClr>
              </a:solidFill>
              <a:latin typeface="+mn-lt"/>
              <a:ea typeface="+mn-ea"/>
              <a:cs typeface="+mn-ea"/>
              <a:sym typeface="+mn-lt"/>
            </a:endParaRPr>
          </a:p>
        </p:txBody>
      </p:sp>
      <p:sp>
        <p:nvSpPr>
          <p:cNvPr id="2" name="文本框 1">
            <a:extLst>
              <a:ext uri="{FF2B5EF4-FFF2-40B4-BE49-F238E27FC236}">
                <a16:creationId xmlns:a16="http://schemas.microsoft.com/office/drawing/2014/main" xmlns="" id="{99D5C194-CA2E-7340-B38E-D60D0B26545A}"/>
              </a:ext>
            </a:extLst>
          </p:cNvPr>
          <p:cNvSpPr txBox="1"/>
          <p:nvPr/>
        </p:nvSpPr>
        <p:spPr>
          <a:xfrm>
            <a:off x="539552" y="710165"/>
            <a:ext cx="7704856" cy="29627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t>因为 </a:t>
            </a:r>
            <a:r>
              <a:rPr lang="en" altLang="zh-CN" sz="1400" dirty="0"/>
              <a:t>WXML </a:t>
            </a:r>
            <a:r>
              <a:rPr lang="zh-CN" altLang="en-US" sz="1400" dirty="0"/>
              <a:t>节点标签名只能是小写字母、中划线和下划线的组合，所以自定义组件的标签名也只能包含这些字符。</a:t>
            </a:r>
          </a:p>
          <a:p>
            <a:pPr marL="285750" indent="-285750">
              <a:lnSpc>
                <a:spcPct val="150000"/>
              </a:lnSpc>
              <a:buFont typeface="Arial" panose="020B0604020202020204" pitchFamily="34" charset="0"/>
              <a:buChar char="•"/>
            </a:pPr>
            <a:r>
              <a:rPr lang="zh-CN" altLang="en-US" sz="1400" dirty="0"/>
              <a:t>自定义组件也是可以引用自定义组件的，引用方法类似于页面引用自定义组件的方式（使用 </a:t>
            </a:r>
            <a:r>
              <a:rPr lang="en" altLang="zh-CN" sz="1400" dirty="0" err="1"/>
              <a:t>usingComponents</a:t>
            </a:r>
            <a:r>
              <a:rPr lang="en" altLang="zh-CN" sz="1400" dirty="0"/>
              <a:t> </a:t>
            </a:r>
            <a:r>
              <a:rPr lang="zh-CN" altLang="en-US" sz="1400" dirty="0"/>
              <a:t>字段）。</a:t>
            </a:r>
          </a:p>
          <a:p>
            <a:pPr marL="285750" indent="-285750">
              <a:lnSpc>
                <a:spcPct val="150000"/>
              </a:lnSpc>
              <a:buFont typeface="Arial" panose="020B0604020202020204" pitchFamily="34" charset="0"/>
              <a:buChar char="•"/>
            </a:pPr>
            <a:r>
              <a:rPr lang="zh-CN" altLang="en-US" sz="1400" dirty="0"/>
              <a:t>自定义组件和页面所在项目根目录名不能以“</a:t>
            </a:r>
            <a:r>
              <a:rPr lang="en" altLang="zh-CN" sz="1400" dirty="0" err="1"/>
              <a:t>wx</a:t>
            </a:r>
            <a:r>
              <a:rPr lang="en" altLang="zh-CN" sz="1400" dirty="0"/>
              <a:t>-”</a:t>
            </a:r>
            <a:r>
              <a:rPr lang="zh-CN" altLang="en-US" sz="1400" dirty="0"/>
              <a:t>为前缀，否则会报错。</a:t>
            </a:r>
            <a:endParaRPr lang="en-US" altLang="zh-CN" sz="1400" dirty="0"/>
          </a:p>
          <a:p>
            <a:pPr marL="285750" indent="-285750">
              <a:lnSpc>
                <a:spcPct val="150000"/>
              </a:lnSpc>
              <a:buFont typeface="Arial" panose="020B0604020202020204" pitchFamily="34" charset="0"/>
              <a:buChar char="•"/>
            </a:pPr>
            <a:endParaRPr lang="en-US" altLang="zh-CN" sz="1400" dirty="0"/>
          </a:p>
          <a:p>
            <a:pPr>
              <a:lnSpc>
                <a:spcPct val="150000"/>
              </a:lnSpc>
            </a:pPr>
            <a:r>
              <a:rPr lang="zh-CN" altLang="en-US" sz="1400" dirty="0"/>
              <a:t>更多自定义组件编写和使用相关事项请参考</a:t>
            </a:r>
            <a:r>
              <a:rPr lang="zh-CN" altLang="en-US" sz="1400" dirty="0">
                <a:solidFill>
                  <a:srgbClr val="006470"/>
                </a:solidFill>
                <a:hlinkClick r:id="rId3">
                  <a:extLst>
                    <a:ext uri="{A12FA001-AC4F-418D-AE19-62706E023703}">
                      <ahyp:hlinkClr xmlns:ahyp="http://schemas.microsoft.com/office/drawing/2018/hyperlinkcolor" xmlns="" val="tx"/>
                    </a:ext>
                  </a:extLst>
                </a:hlinkClick>
              </a:rPr>
              <a:t>自定义组件文档</a:t>
            </a:r>
            <a:r>
              <a:rPr lang="zh-CN" altLang="en-US" sz="1400" dirty="0"/>
              <a:t>。</a:t>
            </a:r>
          </a:p>
          <a:p>
            <a:pPr>
              <a:lnSpc>
                <a:spcPct val="150000"/>
              </a:lnSpc>
            </a:pPr>
            <a:r>
              <a:rPr lang="zh-CN" altLang="en-US" sz="1400" dirty="0"/>
              <a:t/>
            </a:r>
            <a:br>
              <a:rPr lang="zh-CN" altLang="en-US" sz="1400" dirty="0"/>
            </a:br>
            <a:endParaRPr lang="zh-CN" altLang="zh-CN" sz="1400" dirty="0"/>
          </a:p>
        </p:txBody>
      </p:sp>
    </p:spTree>
    <p:extLst>
      <p:ext uri="{BB962C8B-B14F-4D97-AF65-F5344CB8AC3E}">
        <p14:creationId xmlns:p14="http://schemas.microsoft.com/office/powerpoint/2010/main" val="98467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71">
            <a:extLst>
              <a:ext uri="{FF2B5EF4-FFF2-40B4-BE49-F238E27FC236}">
                <a16:creationId xmlns:a16="http://schemas.microsoft.com/office/drawing/2014/main" xmlns="" id="{01FED008-D794-40F9-8E49-41E99B6D6694}"/>
              </a:ext>
            </a:extLst>
          </p:cNvPr>
          <p:cNvSpPr txBox="1"/>
          <p:nvPr/>
        </p:nvSpPr>
        <p:spPr>
          <a:xfrm>
            <a:off x="4984750" y="2672904"/>
            <a:ext cx="1415772" cy="276999"/>
          </a:xfrm>
          <a:prstGeom prst="rect">
            <a:avLst/>
          </a:prstGeom>
          <a:noFill/>
        </p:spPr>
        <p:txBody>
          <a:bodyPr wrap="none" rtlCol="0">
            <a:spAutoFit/>
          </a:bodyPr>
          <a:lstStyle/>
          <a:p>
            <a:r>
              <a:rPr lang="zh-CN" altLang="en-US" sz="1200" dirty="0">
                <a:solidFill>
                  <a:schemeClr val="tx1">
                    <a:lumMod val="65000"/>
                    <a:lumOff val="35000"/>
                  </a:schemeClr>
                </a:solidFill>
                <a:cs typeface="+mn-ea"/>
                <a:sym typeface="+mn-lt"/>
              </a:rPr>
              <a:t>南京大学软件学院</a:t>
            </a:r>
            <a:endParaRPr lang="zh-CN" altLang="en-US" sz="1200" dirty="0">
              <a:solidFill>
                <a:schemeClr val="tx1">
                  <a:lumMod val="65000"/>
                  <a:lumOff val="35000"/>
                </a:schemeClr>
              </a:solidFill>
              <a:latin typeface="+mn-lt"/>
              <a:ea typeface="+mn-ea"/>
              <a:cs typeface="+mn-ea"/>
              <a:sym typeface="+mn-lt"/>
            </a:endParaRPr>
          </a:p>
        </p:txBody>
      </p:sp>
      <p:sp>
        <p:nvSpPr>
          <p:cNvPr id="65" name="矩形 64">
            <a:extLst>
              <a:ext uri="{FF2B5EF4-FFF2-40B4-BE49-F238E27FC236}">
                <a16:creationId xmlns:a16="http://schemas.microsoft.com/office/drawing/2014/main" xmlns="" id="{E450E6C3-29A0-46C6-9E0B-7831B526E39C}"/>
              </a:ext>
            </a:extLst>
          </p:cNvPr>
          <p:cNvSpPr/>
          <p:nvPr/>
        </p:nvSpPr>
        <p:spPr>
          <a:xfrm>
            <a:off x="4906963" y="2077509"/>
            <a:ext cx="3873044" cy="584775"/>
          </a:xfrm>
          <a:prstGeom prst="rect">
            <a:avLst/>
          </a:prstGeom>
        </p:spPr>
        <p:txBody>
          <a:bodyPr wrap="square">
            <a:spAutoFit/>
          </a:bodyPr>
          <a:lstStyle/>
          <a:p>
            <a:pPr fontAlgn="auto">
              <a:spcBef>
                <a:spcPts val="0"/>
              </a:spcBef>
              <a:spcAft>
                <a:spcPts val="0"/>
              </a:spcAft>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谢谢！              </a:t>
            </a:r>
          </a:p>
        </p:txBody>
      </p:sp>
      <p:sp>
        <p:nvSpPr>
          <p:cNvPr id="26" name="Freeform 52">
            <a:extLst>
              <a:ext uri="{FF2B5EF4-FFF2-40B4-BE49-F238E27FC236}">
                <a16:creationId xmlns:a16="http://schemas.microsoft.com/office/drawing/2014/main" xmlns="" id="{5AE7BFE4-B078-4EA6-81A0-FA79891DFECF}"/>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3">
            <a:extLst>
              <a:ext uri="{FF2B5EF4-FFF2-40B4-BE49-F238E27FC236}">
                <a16:creationId xmlns:a16="http://schemas.microsoft.com/office/drawing/2014/main" xmlns="" id="{495E2E58-4349-4F31-8576-B59B1C28815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4">
            <a:extLst>
              <a:ext uri="{FF2B5EF4-FFF2-40B4-BE49-F238E27FC236}">
                <a16:creationId xmlns:a16="http://schemas.microsoft.com/office/drawing/2014/main" xmlns="" id="{29B2B49A-3D85-4C5F-80DA-3335E282D4E0}"/>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5">
            <a:extLst>
              <a:ext uri="{FF2B5EF4-FFF2-40B4-BE49-F238E27FC236}">
                <a16:creationId xmlns:a16="http://schemas.microsoft.com/office/drawing/2014/main" xmlns="" id="{D11DEE1C-8D6B-4971-B803-7ADEBB1D807D}"/>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
            <a:extLst>
              <a:ext uri="{FF2B5EF4-FFF2-40B4-BE49-F238E27FC236}">
                <a16:creationId xmlns:a16="http://schemas.microsoft.com/office/drawing/2014/main" xmlns="" id="{67BEB93D-5051-4E32-88CC-DB904F4CA0BB}"/>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7">
            <a:extLst>
              <a:ext uri="{FF2B5EF4-FFF2-40B4-BE49-F238E27FC236}">
                <a16:creationId xmlns:a16="http://schemas.microsoft.com/office/drawing/2014/main" xmlns="" id="{9F7DC038-F611-4FB2-BA86-BC1EF178F3A1}"/>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8">
            <a:extLst>
              <a:ext uri="{FF2B5EF4-FFF2-40B4-BE49-F238E27FC236}">
                <a16:creationId xmlns:a16="http://schemas.microsoft.com/office/drawing/2014/main" xmlns="" id="{597C21FE-D10D-4740-99B7-A97FF217ABDF}"/>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9">
            <a:extLst>
              <a:ext uri="{FF2B5EF4-FFF2-40B4-BE49-F238E27FC236}">
                <a16:creationId xmlns:a16="http://schemas.microsoft.com/office/drawing/2014/main" xmlns="" id="{B3A8C18C-7C2B-4B95-AD87-1C6BAD5E57F1}"/>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0">
            <a:extLst>
              <a:ext uri="{FF2B5EF4-FFF2-40B4-BE49-F238E27FC236}">
                <a16:creationId xmlns:a16="http://schemas.microsoft.com/office/drawing/2014/main" xmlns="" id="{A2A1EC4D-B9C9-42F0-906C-33DEE21C415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1">
            <a:extLst>
              <a:ext uri="{FF2B5EF4-FFF2-40B4-BE49-F238E27FC236}">
                <a16:creationId xmlns:a16="http://schemas.microsoft.com/office/drawing/2014/main" xmlns="" id="{1022DC44-B6F2-4215-9A4C-57943E5F7019}"/>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5">
            <a:extLst>
              <a:ext uri="{FF2B5EF4-FFF2-40B4-BE49-F238E27FC236}">
                <a16:creationId xmlns:a16="http://schemas.microsoft.com/office/drawing/2014/main" xmlns="" id="{AB631E9B-4A19-4410-AC44-03B42E6FB6B1}"/>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4">
            <a:extLst>
              <a:ext uri="{FF2B5EF4-FFF2-40B4-BE49-F238E27FC236}">
                <a16:creationId xmlns:a16="http://schemas.microsoft.com/office/drawing/2014/main" xmlns="" id="{1AD5C506-2500-4255-8BFA-C469462A8658}"/>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74">
            <a:extLst>
              <a:ext uri="{FF2B5EF4-FFF2-40B4-BE49-F238E27FC236}">
                <a16:creationId xmlns:a16="http://schemas.microsoft.com/office/drawing/2014/main" xmlns="" id="{8515E49D-7B65-4A69-9AEA-F203B59DFC60}"/>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4">
            <a:extLst>
              <a:ext uri="{FF2B5EF4-FFF2-40B4-BE49-F238E27FC236}">
                <a16:creationId xmlns:a16="http://schemas.microsoft.com/office/drawing/2014/main" xmlns="" id="{9726867D-F46C-4BB3-9FA0-FAA4E86941A4}"/>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60">
            <a:extLst>
              <a:ext uri="{FF2B5EF4-FFF2-40B4-BE49-F238E27FC236}">
                <a16:creationId xmlns:a16="http://schemas.microsoft.com/office/drawing/2014/main" xmlns="" id="{657BE2A1-17CF-4C5A-B987-3C54C136740F}"/>
              </a:ext>
            </a:extLst>
          </p:cNvPr>
          <p:cNvSpPr>
            <a:spLocks/>
          </p:cNvSpPr>
          <p:nvPr/>
        </p:nvSpPr>
        <p:spPr bwMode="auto">
          <a:xfrm>
            <a:off x="7386369" y="702469"/>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4">
            <a:extLst>
              <a:ext uri="{FF2B5EF4-FFF2-40B4-BE49-F238E27FC236}">
                <a16:creationId xmlns:a16="http://schemas.microsoft.com/office/drawing/2014/main" xmlns="" id="{34A85AC8-8770-4A88-A420-5D65C4BF0D3E}"/>
              </a:ext>
            </a:extLst>
          </p:cNvPr>
          <p:cNvSpPr>
            <a:spLocks/>
          </p:cNvSpPr>
          <p:nvPr/>
        </p:nvSpPr>
        <p:spPr bwMode="auto">
          <a:xfrm>
            <a:off x="7893333" y="223497"/>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174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程序和页面</a:t>
            </a:r>
            <a:endParaRPr lang="en-GB" altLang="zh-CN" sz="1800" dirty="0">
              <a:solidFill>
                <a:schemeClr val="tx1">
                  <a:lumMod val="65000"/>
                  <a:lumOff val="35000"/>
                </a:schemeClr>
              </a:solidFill>
              <a:latin typeface="+mn-lt"/>
              <a:ea typeface="+mn-ea"/>
              <a:cs typeface="+mn-ea"/>
              <a:sym typeface="+mn-lt"/>
            </a:endParaRPr>
          </a:p>
        </p:txBody>
      </p:sp>
      <p:pic>
        <p:nvPicPr>
          <p:cNvPr id="4" name="图片 3">
            <a:extLst>
              <a:ext uri="{FF2B5EF4-FFF2-40B4-BE49-F238E27FC236}">
                <a16:creationId xmlns:a16="http://schemas.microsoft.com/office/drawing/2014/main" xmlns="" id="{82F3DF35-CD5B-4543-A902-39A3C22E0259}"/>
              </a:ext>
            </a:extLst>
          </p:cNvPr>
          <p:cNvPicPr>
            <a:picLocks noChangeAspect="1"/>
          </p:cNvPicPr>
          <p:nvPr/>
        </p:nvPicPr>
        <p:blipFill rotWithShape="1">
          <a:blip r:embed="rId3"/>
          <a:srcRect r="31460" b="5357"/>
          <a:stretch/>
        </p:blipFill>
        <p:spPr>
          <a:xfrm>
            <a:off x="611560" y="987574"/>
            <a:ext cx="2736305" cy="3816424"/>
          </a:xfrm>
          <a:prstGeom prst="rect">
            <a:avLst/>
          </a:prstGeom>
        </p:spPr>
      </p:pic>
      <p:sp>
        <p:nvSpPr>
          <p:cNvPr id="7" name="文本框 6">
            <a:extLst>
              <a:ext uri="{FF2B5EF4-FFF2-40B4-BE49-F238E27FC236}">
                <a16:creationId xmlns:a16="http://schemas.microsoft.com/office/drawing/2014/main" xmlns="" id="{B0C5E810-34C1-9A42-96F3-58D101F9D05F}"/>
              </a:ext>
            </a:extLst>
          </p:cNvPr>
          <p:cNvSpPr txBox="1"/>
          <p:nvPr/>
        </p:nvSpPr>
        <p:spPr>
          <a:xfrm>
            <a:off x="611560" y="3291830"/>
            <a:ext cx="2736305" cy="93600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F28BFE62-17F6-4F44-9423-700ED2983F31}"/>
              </a:ext>
            </a:extLst>
          </p:cNvPr>
          <p:cNvSpPr txBox="1"/>
          <p:nvPr/>
        </p:nvSpPr>
        <p:spPr>
          <a:xfrm>
            <a:off x="4082599" y="3258612"/>
            <a:ext cx="5076056" cy="1608967"/>
          </a:xfrm>
          <a:prstGeom prst="rect">
            <a:avLst/>
          </a:prstGeom>
          <a:noFill/>
        </p:spPr>
        <p:txBody>
          <a:bodyPr wrap="square" rtlCol="0">
            <a:spAutoFit/>
          </a:bodyPr>
          <a:lstStyle/>
          <a:p>
            <a:pPr>
              <a:lnSpc>
                <a:spcPct val="150000"/>
              </a:lnSpc>
            </a:pPr>
            <a:r>
              <a:rPr kumimoji="1" lang="zh-CN" altLang="en-US" sz="1200" dirty="0">
                <a:solidFill>
                  <a:srgbClr val="006470"/>
                </a:solidFill>
                <a:latin typeface="+mj-lt"/>
                <a:ea typeface="SimHei" panose="02010609060101010101" pitchFamily="49" charset="-122"/>
              </a:rPr>
              <a:t>小程序主体文件</a:t>
            </a:r>
            <a:endParaRPr kumimoji="1" lang="en-US" altLang="zh-CN" sz="1200" dirty="0">
              <a:solidFill>
                <a:srgbClr val="006470"/>
              </a:solidFill>
              <a:latin typeface="+mj-lt"/>
              <a:ea typeface="SimHei" panose="02010609060101010101" pitchFamily="49" charset="-122"/>
            </a:endParaRPr>
          </a:p>
          <a:p>
            <a:pPr>
              <a:lnSpc>
                <a:spcPct val="150000"/>
              </a:lnSpc>
            </a:pPr>
            <a:r>
              <a:rPr lang="zh-CN" altLang="zh-CN" sz="1100" dirty="0"/>
              <a:t>主体文件名称均为</a:t>
            </a:r>
            <a:r>
              <a:rPr lang="en-US" altLang="zh-CN" sz="1100" dirty="0"/>
              <a:t>app</a:t>
            </a:r>
            <a:r>
              <a:rPr lang="zh-CN" altLang="zh-CN" sz="1100" dirty="0"/>
              <a:t>，根据后缀名不同包括</a:t>
            </a:r>
            <a:r>
              <a:rPr lang="en-US" altLang="zh-CN" sz="1100" dirty="0"/>
              <a:t>3</a:t>
            </a:r>
            <a:r>
              <a:rPr lang="zh-CN" altLang="zh-CN" sz="1100" dirty="0"/>
              <a:t>种类型：</a:t>
            </a:r>
          </a:p>
          <a:p>
            <a:pPr marL="171450" lvl="0" indent="-171450">
              <a:lnSpc>
                <a:spcPct val="150000"/>
              </a:lnSpc>
              <a:buFont typeface="Arial" panose="020B0604020202020204" pitchFamily="34" charset="0"/>
              <a:buChar char="•"/>
            </a:pPr>
            <a:r>
              <a:rPr lang="en-US" altLang="zh-CN" sz="1100" dirty="0" err="1"/>
              <a:t>app.json</a:t>
            </a:r>
            <a:r>
              <a:rPr lang="zh-CN" altLang="zh-CN" sz="1100" dirty="0"/>
              <a:t>：必填文件，小程序的全局配置文件，主要包含了小程序所有页面的路径地址、导航栏样式等</a:t>
            </a:r>
          </a:p>
          <a:p>
            <a:pPr marL="171450" lvl="0" indent="-171450">
              <a:lnSpc>
                <a:spcPct val="150000"/>
              </a:lnSpc>
              <a:buFont typeface="Arial" panose="020B0604020202020204" pitchFamily="34" charset="0"/>
              <a:buChar char="•"/>
            </a:pPr>
            <a:r>
              <a:rPr lang="en-US" altLang="zh-CN" sz="1100" dirty="0" err="1"/>
              <a:t>app.js</a:t>
            </a:r>
            <a:r>
              <a:rPr lang="zh-CN" altLang="zh-CN" sz="1100" dirty="0"/>
              <a:t>：必填文件，小程序的全局逻辑文件</a:t>
            </a:r>
          </a:p>
          <a:p>
            <a:pPr marL="171450" indent="-171450">
              <a:lnSpc>
                <a:spcPct val="150000"/>
              </a:lnSpc>
              <a:buFont typeface="Arial" panose="020B0604020202020204" pitchFamily="34" charset="0"/>
              <a:buChar char="•"/>
            </a:pPr>
            <a:r>
              <a:rPr lang="en-US" altLang="zh-CN" sz="1100" dirty="0" err="1"/>
              <a:t>app.wxss</a:t>
            </a:r>
            <a:r>
              <a:rPr lang="zh-CN" altLang="zh-CN" sz="1100" dirty="0"/>
              <a:t>：可选文件，小程序公共样式表</a:t>
            </a:r>
            <a:r>
              <a:rPr lang="zh-CN" altLang="en-US" sz="1100" dirty="0"/>
              <a:t>，</a:t>
            </a:r>
            <a:r>
              <a:rPr lang="zh-CN" altLang="zh-CN" sz="1100" dirty="0"/>
              <a:t>用于规定所有页面都可用的样式</a:t>
            </a:r>
          </a:p>
        </p:txBody>
      </p:sp>
      <p:cxnSp>
        <p:nvCxnSpPr>
          <p:cNvPr id="11" name="直线箭头连接符 10">
            <a:extLst>
              <a:ext uri="{FF2B5EF4-FFF2-40B4-BE49-F238E27FC236}">
                <a16:creationId xmlns:a16="http://schemas.microsoft.com/office/drawing/2014/main" xmlns="" id="{BD46F596-EBC6-554F-8367-19297B683DE9}"/>
              </a:ext>
            </a:extLst>
          </p:cNvPr>
          <p:cNvCxnSpPr>
            <a:cxnSpLocks/>
          </p:cNvCxnSpPr>
          <p:nvPr/>
        </p:nvCxnSpPr>
        <p:spPr>
          <a:xfrm>
            <a:off x="3362519" y="3933588"/>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xmlns="" id="{10DECF05-182E-734C-8F23-FCBDB21934A3}"/>
              </a:ext>
            </a:extLst>
          </p:cNvPr>
          <p:cNvSpPr txBox="1"/>
          <p:nvPr/>
        </p:nvSpPr>
        <p:spPr>
          <a:xfrm>
            <a:off x="611560" y="1059582"/>
            <a:ext cx="2736305" cy="1872208"/>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xmlns="" id="{0D0182B7-91B2-5C41-A4E2-499400246909}"/>
              </a:ext>
            </a:extLst>
          </p:cNvPr>
          <p:cNvSpPr txBox="1"/>
          <p:nvPr/>
        </p:nvSpPr>
        <p:spPr>
          <a:xfrm>
            <a:off x="4082599" y="1059582"/>
            <a:ext cx="4860032" cy="2162964"/>
          </a:xfrm>
          <a:prstGeom prst="rect">
            <a:avLst/>
          </a:prstGeom>
          <a:noFill/>
        </p:spPr>
        <p:txBody>
          <a:bodyPr wrap="square" rtlCol="0">
            <a:spAutoFit/>
          </a:bodyPr>
          <a:lstStyle/>
          <a:p>
            <a:pPr>
              <a:lnSpc>
                <a:spcPct val="150000"/>
              </a:lnSpc>
            </a:pPr>
            <a:r>
              <a:rPr kumimoji="1" lang="zh-CN" altLang="en-US" sz="1200" dirty="0">
                <a:solidFill>
                  <a:srgbClr val="006470"/>
                </a:solidFill>
                <a:latin typeface="+mj-lt"/>
                <a:ea typeface="SimHei" panose="02010609060101010101" pitchFamily="49" charset="-122"/>
              </a:rPr>
              <a:t>页面文件</a:t>
            </a:r>
            <a:endParaRPr kumimoji="1" lang="en-US" altLang="zh-CN" sz="1200" dirty="0">
              <a:solidFill>
                <a:srgbClr val="006470"/>
              </a:solidFill>
              <a:latin typeface="+mj-lt"/>
              <a:ea typeface="SimHei" panose="02010609060101010101" pitchFamily="49" charset="-122"/>
            </a:endParaRPr>
          </a:p>
          <a:p>
            <a:pPr>
              <a:lnSpc>
                <a:spcPct val="150000"/>
              </a:lnSpc>
            </a:pPr>
            <a:r>
              <a:rPr lang="zh-CN" altLang="zh-CN" sz="1100" dirty="0"/>
              <a:t>小程序中一般会在根目录下创建一个</a:t>
            </a:r>
            <a:r>
              <a:rPr lang="en-US" altLang="zh-CN" sz="1100" dirty="0"/>
              <a:t>pages</a:t>
            </a:r>
            <a:r>
              <a:rPr lang="zh-CN" altLang="zh-CN" sz="1100" dirty="0"/>
              <a:t>文件夹用于保存所有页面文件，每个页面也有自己独立的二级目录</a:t>
            </a:r>
            <a:r>
              <a:rPr lang="zh-CN" altLang="en-US" sz="1100" dirty="0"/>
              <a:t>。</a:t>
            </a:r>
            <a:r>
              <a:rPr lang="zh-CN" altLang="zh-CN" sz="1100" dirty="0"/>
              <a:t>每一个单独的页面基本由</a:t>
            </a:r>
            <a:r>
              <a:rPr lang="en-US" altLang="zh-CN" sz="1100" dirty="0"/>
              <a:t>4</a:t>
            </a:r>
            <a:r>
              <a:rPr lang="zh-CN" altLang="zh-CN" sz="1100" dirty="0"/>
              <a:t>种文件构成：</a:t>
            </a:r>
            <a:endParaRPr lang="en-US" altLang="zh-CN" sz="1100" dirty="0"/>
          </a:p>
          <a:p>
            <a:pPr marL="285750" indent="-285750">
              <a:lnSpc>
                <a:spcPct val="150000"/>
              </a:lnSpc>
              <a:buFont typeface="Arial" panose="020B0604020202020204" pitchFamily="34" charset="0"/>
              <a:buChar char="•"/>
            </a:pPr>
            <a:r>
              <a:rPr lang="en-US" altLang="zh-CN" sz="1100" dirty="0" err="1"/>
              <a:t>wxml</a:t>
            </a:r>
            <a:r>
              <a:rPr lang="zh-CN" altLang="zh-CN" sz="1100" dirty="0"/>
              <a:t>文件：用于构建当前页面的结构，包括组件、事件等内容</a:t>
            </a:r>
          </a:p>
          <a:p>
            <a:pPr marL="285750" lvl="0" indent="-285750">
              <a:lnSpc>
                <a:spcPct val="150000"/>
              </a:lnSpc>
              <a:buFont typeface="Arial" panose="020B0604020202020204" pitchFamily="34" charset="0"/>
              <a:buChar char="•"/>
            </a:pPr>
            <a:r>
              <a:rPr lang="en-US" altLang="zh-CN" sz="1100" dirty="0" err="1"/>
              <a:t>wxss</a:t>
            </a:r>
            <a:r>
              <a:rPr lang="zh-CN" altLang="zh-CN" sz="1100" dirty="0"/>
              <a:t>文件：可选，用于设置当前页面的样式，该文件不会影响其他页面</a:t>
            </a:r>
          </a:p>
          <a:p>
            <a:pPr marL="285750" lvl="0" indent="-285750">
              <a:lnSpc>
                <a:spcPct val="150000"/>
              </a:lnSpc>
              <a:buFont typeface="Arial" panose="020B0604020202020204" pitchFamily="34" charset="0"/>
              <a:buChar char="•"/>
            </a:pPr>
            <a:r>
              <a:rPr lang="en-US" altLang="zh-CN" sz="1100" dirty="0" err="1"/>
              <a:t>js</a:t>
            </a:r>
            <a:r>
              <a:rPr lang="zh-CN" altLang="zh-CN" sz="1100" dirty="0"/>
              <a:t>文件：可选，用于设置当前页面的逻辑代码</a:t>
            </a:r>
          </a:p>
          <a:p>
            <a:pPr marL="285750" lvl="0" indent="-285750">
              <a:lnSpc>
                <a:spcPct val="150000"/>
              </a:lnSpc>
              <a:buFont typeface="Arial" panose="020B0604020202020204" pitchFamily="34" charset="0"/>
              <a:buChar char="•"/>
            </a:pPr>
            <a:r>
              <a:rPr lang="en-US" altLang="zh-CN" sz="1100" dirty="0" err="1"/>
              <a:t>json</a:t>
            </a:r>
            <a:r>
              <a:rPr lang="zh-CN" altLang="zh-CN" sz="1100" dirty="0"/>
              <a:t>文件：可选，用来重新设置</a:t>
            </a:r>
            <a:r>
              <a:rPr lang="en-US" altLang="zh-CN" sz="1100" dirty="0" err="1"/>
              <a:t>app.json</a:t>
            </a:r>
            <a:r>
              <a:rPr lang="zh-CN" altLang="zh-CN" sz="1100" dirty="0"/>
              <a:t>中</a:t>
            </a:r>
            <a:r>
              <a:rPr lang="en-US" altLang="zh-CN" sz="1100" dirty="0"/>
              <a:t>window</a:t>
            </a:r>
            <a:r>
              <a:rPr lang="zh-CN" altLang="zh-CN" sz="1100" dirty="0"/>
              <a:t>属性规定的内容，不会影响其他页面</a:t>
            </a:r>
          </a:p>
        </p:txBody>
      </p:sp>
      <p:cxnSp>
        <p:nvCxnSpPr>
          <p:cNvPr id="18" name="直线箭头连接符 17">
            <a:extLst>
              <a:ext uri="{FF2B5EF4-FFF2-40B4-BE49-F238E27FC236}">
                <a16:creationId xmlns:a16="http://schemas.microsoft.com/office/drawing/2014/main" xmlns="" id="{A7C61B4F-8992-0B41-B9F6-47512A223733}"/>
              </a:ext>
            </a:extLst>
          </p:cNvPr>
          <p:cNvCxnSpPr>
            <a:cxnSpLocks/>
            <a:endCxn id="14" idx="1"/>
          </p:cNvCxnSpPr>
          <p:nvPr/>
        </p:nvCxnSpPr>
        <p:spPr>
          <a:xfrm>
            <a:off x="3362519" y="214106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34ED7B95-BFAD-6249-B872-074769D5E003}"/>
              </a:ext>
            </a:extLst>
          </p:cNvPr>
          <p:cNvSpPr txBox="1"/>
          <p:nvPr/>
        </p:nvSpPr>
        <p:spPr>
          <a:xfrm>
            <a:off x="539552" y="576955"/>
            <a:ext cx="6120680" cy="492443"/>
          </a:xfrm>
          <a:prstGeom prst="rect">
            <a:avLst/>
          </a:prstGeom>
          <a:noFill/>
        </p:spPr>
        <p:txBody>
          <a:bodyPr wrap="square" rtlCol="0">
            <a:spAutoFit/>
          </a:bodyPr>
          <a:lstStyle/>
          <a:p>
            <a:r>
              <a:rPr lang="zh-CN" altLang="en-US" sz="1400" dirty="0">
                <a:solidFill>
                  <a:srgbClr val="006470"/>
                </a:solidFill>
              </a:rPr>
              <a:t>小程序包含一个描述整体程序的 </a:t>
            </a:r>
            <a:r>
              <a:rPr lang="en" altLang="zh-CN" sz="1400" dirty="0">
                <a:solidFill>
                  <a:srgbClr val="006470"/>
                </a:solidFill>
              </a:rPr>
              <a:t>app </a:t>
            </a:r>
            <a:r>
              <a:rPr lang="zh-CN" altLang="en-US" sz="1400" dirty="0">
                <a:solidFill>
                  <a:srgbClr val="006470"/>
                </a:solidFill>
              </a:rPr>
              <a:t>和多个描述各自页面的 </a:t>
            </a:r>
            <a:r>
              <a:rPr lang="en" altLang="zh-CN" sz="1400" dirty="0">
                <a:solidFill>
                  <a:srgbClr val="006470"/>
                </a:solidFill>
              </a:rPr>
              <a:t>page</a:t>
            </a:r>
            <a:endParaRPr lang="en-US" altLang="zh-CN" sz="1400" dirty="0">
              <a:solidFill>
                <a:srgbClr val="006470"/>
              </a:solidFill>
            </a:endParaRPr>
          </a:p>
          <a:p>
            <a:endParaRPr kumimoji="1" lang="zh-CN" altLang="en-US" sz="1200" dirty="0">
              <a:solidFill>
                <a:srgbClr val="00647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40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250"/>
                                        <p:tgtEl>
                                          <p:spTgt spid="11"/>
                                        </p:tgtEl>
                                      </p:cBhvr>
                                    </p:animEffect>
                                  </p:childTnLst>
                                </p:cTn>
                              </p:par>
                            </p:childTnLst>
                          </p:cTn>
                        </p:par>
                        <p:par>
                          <p:cTn id="13" fill="hold">
                            <p:stCondLst>
                              <p:cond delay="250"/>
                            </p:stCondLst>
                            <p:childTnLst>
                              <p:par>
                                <p:cTn id="14" presetID="9"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edg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250"/>
                                        <p:tgtEl>
                                          <p:spTgt spid="18"/>
                                        </p:tgtEl>
                                      </p:cBhvr>
                                    </p:animEffect>
                                  </p:childTnLst>
                                </p:cTn>
                              </p:par>
                            </p:childTnLst>
                          </p:cTn>
                        </p:par>
                        <p:par>
                          <p:cTn id="27" fill="hold">
                            <p:stCondLst>
                              <p:cond delay="250"/>
                            </p:stCondLst>
                            <p:childTnLst>
                              <p:par>
                                <p:cTn id="28" presetID="9"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1"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9F9A515C-3014-423C-B721-A6D0D594BD5D}"/>
              </a:ext>
            </a:extLst>
          </p:cNvPr>
          <p:cNvSpPr/>
          <p:nvPr/>
        </p:nvSpPr>
        <p:spPr>
          <a:xfrm>
            <a:off x="4954587" y="1808397"/>
            <a:ext cx="4644570" cy="584775"/>
          </a:xfrm>
          <a:prstGeom prst="rect">
            <a:avLst/>
          </a:prstGeom>
        </p:spPr>
        <p:txBody>
          <a:bodyPr wrap="square">
            <a:spAutoFit/>
          </a:bodyPr>
          <a:lstStyle/>
          <a:p>
            <a:pPr fontAlgn="auto">
              <a:spcBef>
                <a:spcPts val="0"/>
              </a:spcBef>
              <a:spcAft>
                <a:spcPts val="0"/>
              </a:spcAft>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逻辑层</a:t>
            </a:r>
          </a:p>
        </p:txBody>
      </p:sp>
      <p:grpSp>
        <p:nvGrpSpPr>
          <p:cNvPr id="2" name="组合 1">
            <a:extLst>
              <a:ext uri="{FF2B5EF4-FFF2-40B4-BE49-F238E27FC236}">
                <a16:creationId xmlns:a16="http://schemas.microsoft.com/office/drawing/2014/main" xmlns="" id="{BBD0A024-ECDA-4E63-9FF3-CD6B44745F61}"/>
              </a:ext>
            </a:extLst>
          </p:cNvPr>
          <p:cNvGrpSpPr/>
          <p:nvPr/>
        </p:nvGrpSpPr>
        <p:grpSpPr>
          <a:xfrm>
            <a:off x="827088" y="11113"/>
            <a:ext cx="3898900" cy="5143501"/>
            <a:chOff x="827088" y="11113"/>
            <a:chExt cx="3898900" cy="5143501"/>
          </a:xfrm>
        </p:grpSpPr>
        <p:sp>
          <p:nvSpPr>
            <p:cNvPr id="13" name="AutoShape 50">
              <a:extLst>
                <a:ext uri="{FF2B5EF4-FFF2-40B4-BE49-F238E27FC236}">
                  <a16:creationId xmlns:a16="http://schemas.microsoft.com/office/drawing/2014/main" xmlns="" id="{D1D2C51A-EFE7-4808-AFF5-C4AA80D1BEA9}"/>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2">
              <a:extLst>
                <a:ext uri="{FF2B5EF4-FFF2-40B4-BE49-F238E27FC236}">
                  <a16:creationId xmlns:a16="http://schemas.microsoft.com/office/drawing/2014/main" xmlns="" id="{E341BE16-AB7C-4182-AB0B-DF5D3C27AAC4}"/>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3">
              <a:extLst>
                <a:ext uri="{FF2B5EF4-FFF2-40B4-BE49-F238E27FC236}">
                  <a16:creationId xmlns:a16="http://schemas.microsoft.com/office/drawing/2014/main" xmlns="" id="{D85C50D4-8AC6-4359-A769-85F84051379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4">
              <a:extLst>
                <a:ext uri="{FF2B5EF4-FFF2-40B4-BE49-F238E27FC236}">
                  <a16:creationId xmlns:a16="http://schemas.microsoft.com/office/drawing/2014/main" xmlns="" id="{610CB3EA-0601-4BF4-AD51-8C3884051E17}"/>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5">
              <a:extLst>
                <a:ext uri="{FF2B5EF4-FFF2-40B4-BE49-F238E27FC236}">
                  <a16:creationId xmlns:a16="http://schemas.microsoft.com/office/drawing/2014/main" xmlns="" id="{C3602B68-3184-46D5-B898-AAB4504111C4}"/>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
              <a:extLst>
                <a:ext uri="{FF2B5EF4-FFF2-40B4-BE49-F238E27FC236}">
                  <a16:creationId xmlns:a16="http://schemas.microsoft.com/office/drawing/2014/main" xmlns="" id="{060B66AD-AEC0-4BDD-BC7A-9C44F0265F8C}"/>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a:extLst>
                <a:ext uri="{FF2B5EF4-FFF2-40B4-BE49-F238E27FC236}">
                  <a16:creationId xmlns:a16="http://schemas.microsoft.com/office/drawing/2014/main" xmlns="" id="{66448DAC-2D0F-46C7-BB2E-5D93FA2A7C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a:extLst>
                <a:ext uri="{FF2B5EF4-FFF2-40B4-BE49-F238E27FC236}">
                  <a16:creationId xmlns:a16="http://schemas.microsoft.com/office/drawing/2014/main" xmlns="" id="{E4F36E64-BDDB-4B71-9AA9-21CCDBB466F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9">
              <a:extLst>
                <a:ext uri="{FF2B5EF4-FFF2-40B4-BE49-F238E27FC236}">
                  <a16:creationId xmlns:a16="http://schemas.microsoft.com/office/drawing/2014/main" xmlns="" id="{90FA5334-F2F1-428B-8F4F-A36CE4E9B1B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
              <a:extLst>
                <a:ext uri="{FF2B5EF4-FFF2-40B4-BE49-F238E27FC236}">
                  <a16:creationId xmlns:a16="http://schemas.microsoft.com/office/drawing/2014/main" xmlns="" id="{7B3E9E25-4055-4DA4-A0D8-406FF7736B9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1">
              <a:extLst>
                <a:ext uri="{FF2B5EF4-FFF2-40B4-BE49-F238E27FC236}">
                  <a16:creationId xmlns:a16="http://schemas.microsoft.com/office/drawing/2014/main" xmlns="" id="{92027263-FACD-429B-A5C9-590ECDCF265A}"/>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
              <a:extLst>
                <a:ext uri="{FF2B5EF4-FFF2-40B4-BE49-F238E27FC236}">
                  <a16:creationId xmlns:a16="http://schemas.microsoft.com/office/drawing/2014/main" xmlns="" id="{36B41FBD-358E-4A88-9D72-B1D006C2446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3">
              <a:extLst>
                <a:ext uri="{FF2B5EF4-FFF2-40B4-BE49-F238E27FC236}">
                  <a16:creationId xmlns:a16="http://schemas.microsoft.com/office/drawing/2014/main" xmlns="" id="{3B89414C-1847-478E-9BDD-12963D5FAA45}"/>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4">
              <a:extLst>
                <a:ext uri="{FF2B5EF4-FFF2-40B4-BE49-F238E27FC236}">
                  <a16:creationId xmlns:a16="http://schemas.microsoft.com/office/drawing/2014/main" xmlns="" id="{A88D966D-1322-46E5-9613-603621DD5EF6}"/>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5">
              <a:extLst>
                <a:ext uri="{FF2B5EF4-FFF2-40B4-BE49-F238E27FC236}">
                  <a16:creationId xmlns:a16="http://schemas.microsoft.com/office/drawing/2014/main" xmlns="" id="{528EBF43-20E3-4498-A96B-8F920F0C5D5C}"/>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
              <a:extLst>
                <a:ext uri="{FF2B5EF4-FFF2-40B4-BE49-F238E27FC236}">
                  <a16:creationId xmlns:a16="http://schemas.microsoft.com/office/drawing/2014/main" xmlns="" id="{7F1DA623-30FD-44AB-A3AF-2A7796579C5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7">
              <a:extLst>
                <a:ext uri="{FF2B5EF4-FFF2-40B4-BE49-F238E27FC236}">
                  <a16:creationId xmlns:a16="http://schemas.microsoft.com/office/drawing/2014/main" xmlns="" id="{1D41F04F-627F-4EA6-B6B5-76958D6B15B1}"/>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8">
              <a:extLst>
                <a:ext uri="{FF2B5EF4-FFF2-40B4-BE49-F238E27FC236}">
                  <a16:creationId xmlns:a16="http://schemas.microsoft.com/office/drawing/2014/main" xmlns="" id="{A271C72C-64A4-469E-B65D-FD4BE9729206}"/>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9">
              <a:extLst>
                <a:ext uri="{FF2B5EF4-FFF2-40B4-BE49-F238E27FC236}">
                  <a16:creationId xmlns:a16="http://schemas.microsoft.com/office/drawing/2014/main" xmlns="" id="{1A55E165-38AB-47E2-A519-5A3D98193619}"/>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0">
              <a:extLst>
                <a:ext uri="{FF2B5EF4-FFF2-40B4-BE49-F238E27FC236}">
                  <a16:creationId xmlns:a16="http://schemas.microsoft.com/office/drawing/2014/main" xmlns="" id="{6A576B1A-76B2-49F4-BAE4-E750036CF82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1">
              <a:extLst>
                <a:ext uri="{FF2B5EF4-FFF2-40B4-BE49-F238E27FC236}">
                  <a16:creationId xmlns:a16="http://schemas.microsoft.com/office/drawing/2014/main" xmlns="" id="{69560AD1-F3B8-4616-BEB5-E50F7D427E8B}"/>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2">
              <a:extLst>
                <a:ext uri="{FF2B5EF4-FFF2-40B4-BE49-F238E27FC236}">
                  <a16:creationId xmlns:a16="http://schemas.microsoft.com/office/drawing/2014/main" xmlns="" id="{74A25213-CA34-4118-A3EC-345D0A7A284A}"/>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3">
              <a:extLst>
                <a:ext uri="{FF2B5EF4-FFF2-40B4-BE49-F238E27FC236}">
                  <a16:creationId xmlns:a16="http://schemas.microsoft.com/office/drawing/2014/main" xmlns="" id="{EE4A33A4-9761-4ACE-AD1B-74D6DFB36300}"/>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4">
              <a:extLst>
                <a:ext uri="{FF2B5EF4-FFF2-40B4-BE49-F238E27FC236}">
                  <a16:creationId xmlns:a16="http://schemas.microsoft.com/office/drawing/2014/main" xmlns="" id="{07556D43-12AD-4F2C-97E6-653A3312A247}"/>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
              <a:extLst>
                <a:ext uri="{FF2B5EF4-FFF2-40B4-BE49-F238E27FC236}">
                  <a16:creationId xmlns:a16="http://schemas.microsoft.com/office/drawing/2014/main" xmlns="" id="{C5F7E720-3F27-4F63-9405-AEA23FAF6865}"/>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xmlns="" id="{68851D43-6B95-4E29-8313-7720EC06745D}"/>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a16="http://schemas.microsoft.com/office/drawing/2014/main" xmlns="" id="{649502B5-76CB-4081-84BA-65F7FE16294C}"/>
                </a:ext>
              </a:extLst>
            </p:cNvPr>
            <p:cNvSpPr/>
            <p:nvPr/>
          </p:nvSpPr>
          <p:spPr>
            <a:xfrm>
              <a:off x="2318871" y="1500308"/>
              <a:ext cx="948673"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2</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21953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611560" y="175643"/>
            <a:ext cx="2592288" cy="37988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逻辑层</a:t>
            </a:r>
            <a:endParaRPr lang="en-GB" altLang="zh-CN" sz="1800" dirty="0">
              <a:solidFill>
                <a:schemeClr val="tx1">
                  <a:lumMod val="65000"/>
                  <a:lumOff val="3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xmlns="" id="{5D990F9C-F9EA-7B4D-8FDA-00CD29E57CAA}"/>
              </a:ext>
            </a:extLst>
          </p:cNvPr>
          <p:cNvSpPr txBox="1"/>
          <p:nvPr/>
        </p:nvSpPr>
        <p:spPr>
          <a:xfrm>
            <a:off x="611560" y="987574"/>
            <a:ext cx="7776864" cy="3753015"/>
          </a:xfrm>
          <a:prstGeom prst="rect">
            <a:avLst/>
          </a:prstGeom>
          <a:noFill/>
        </p:spPr>
        <p:txBody>
          <a:bodyPr wrap="square" rtlCol="0">
            <a:spAutoFit/>
          </a:bodyPr>
          <a:lstStyle/>
          <a:p>
            <a:pPr>
              <a:lnSpc>
                <a:spcPct val="150000"/>
              </a:lnSpc>
            </a:pPr>
            <a:r>
              <a:rPr lang="zh-CN" altLang="zh-CN" sz="1400" dirty="0"/>
              <a:t>小程序</a:t>
            </a:r>
            <a:r>
              <a:rPr lang="zh-CN" altLang="en-US" sz="1400" dirty="0"/>
              <a:t>开发框架的逻辑层又称为</a:t>
            </a:r>
            <a:r>
              <a:rPr lang="en-US" altLang="zh-CN" sz="1400" dirty="0"/>
              <a:t>App</a:t>
            </a:r>
            <a:r>
              <a:rPr lang="zh-CN" altLang="en-US" sz="1400" dirty="0"/>
              <a:t> </a:t>
            </a:r>
            <a:r>
              <a:rPr lang="en-US" altLang="zh-CN" sz="1400" dirty="0"/>
              <a:t>Service</a:t>
            </a:r>
            <a:r>
              <a:rPr lang="zh-CN" altLang="en-US" sz="1400" dirty="0"/>
              <a:t>，由</a:t>
            </a:r>
            <a:r>
              <a:rPr lang="en-US" altLang="zh-CN" sz="1400" dirty="0"/>
              <a:t>JavaScript</a:t>
            </a:r>
            <a:r>
              <a:rPr lang="zh-CN" altLang="en-US" sz="1400" dirty="0"/>
              <a:t>编写和实现。开发者编写的所有代码最后将被打包成一份</a:t>
            </a:r>
            <a:r>
              <a:rPr lang="en-US" altLang="zh-CN" sz="1400" dirty="0"/>
              <a:t>JavaScript</a:t>
            </a:r>
            <a:r>
              <a:rPr lang="zh-CN" altLang="en-US" sz="1400" dirty="0"/>
              <a:t>，并在小程序启动时运行。</a:t>
            </a:r>
          </a:p>
          <a:p>
            <a:pPr>
              <a:lnSpc>
                <a:spcPct val="150000"/>
              </a:lnSpc>
            </a:pPr>
            <a:r>
              <a:rPr lang="zh-CN" altLang="en-US" sz="1400" dirty="0"/>
              <a:t>逻辑层将数据进行处理后发送给视图层，同时接受视图层的事件反馈。</a:t>
            </a:r>
            <a:endParaRPr lang="en-US" altLang="zh-CN" sz="1400" dirty="0"/>
          </a:p>
          <a:p>
            <a:pPr>
              <a:lnSpc>
                <a:spcPct val="150000"/>
              </a:lnSpc>
            </a:pPr>
            <a:r>
              <a:rPr lang="zh-CN" altLang="en-US" sz="1400" dirty="0"/>
              <a:t>小程序在</a:t>
            </a:r>
            <a:r>
              <a:rPr lang="en-US" altLang="zh-CN" sz="1400" dirty="0"/>
              <a:t>JavaScript</a:t>
            </a:r>
            <a:r>
              <a:rPr lang="zh-CN" altLang="en-US" sz="1400" dirty="0"/>
              <a:t>的基础上进行了一些优化，主要包括：</a:t>
            </a:r>
          </a:p>
          <a:p>
            <a:pPr indent="-457200">
              <a:lnSpc>
                <a:spcPct val="150000"/>
              </a:lnSpc>
              <a:buFont typeface="+mj-lt"/>
              <a:buAutoNum type="arabicPeriod"/>
            </a:pPr>
            <a:r>
              <a:rPr lang="zh-CN" altLang="en-US" sz="1400" dirty="0"/>
              <a:t>新增</a:t>
            </a:r>
            <a:r>
              <a:rPr lang="en-US" altLang="zh-CN" sz="1400" dirty="0"/>
              <a:t>App()</a:t>
            </a:r>
            <a:r>
              <a:rPr lang="zh-CN" altLang="en-US" sz="1400" dirty="0"/>
              <a:t>和</a:t>
            </a:r>
            <a:r>
              <a:rPr lang="en-US" altLang="zh-CN" sz="1400" dirty="0"/>
              <a:t>Page()</a:t>
            </a:r>
            <a:r>
              <a:rPr lang="zh-CN" altLang="en-US" sz="1400" dirty="0"/>
              <a:t>方法，分别用于整个应用程序的注册和单独页面的注册</a:t>
            </a:r>
          </a:p>
          <a:p>
            <a:pPr indent="-457200">
              <a:lnSpc>
                <a:spcPct val="150000"/>
              </a:lnSpc>
              <a:buFont typeface="+mj-lt"/>
              <a:buAutoNum type="arabicPeriod"/>
            </a:pPr>
            <a:r>
              <a:rPr lang="zh-CN" altLang="en-US" sz="1400" dirty="0"/>
              <a:t>新增</a:t>
            </a:r>
            <a:r>
              <a:rPr lang="en-US" altLang="zh-CN" sz="1400" dirty="0" err="1"/>
              <a:t>getApp</a:t>
            </a:r>
            <a:r>
              <a:rPr lang="en-US" altLang="zh-CN" sz="1400" dirty="0"/>
              <a:t>()</a:t>
            </a:r>
            <a:r>
              <a:rPr lang="zh-CN" altLang="en-US" sz="1400" dirty="0"/>
              <a:t>和</a:t>
            </a:r>
            <a:r>
              <a:rPr lang="en-US" altLang="zh-CN" sz="1400" dirty="0" err="1"/>
              <a:t>getCurrentPage</a:t>
            </a:r>
            <a:r>
              <a:rPr lang="en-US" altLang="zh-CN" sz="1400" dirty="0"/>
              <a:t>()</a:t>
            </a:r>
            <a:r>
              <a:rPr lang="zh-CN" altLang="en-US" sz="1400" dirty="0"/>
              <a:t>方法，分别用于获取</a:t>
            </a:r>
            <a:r>
              <a:rPr lang="en-US" altLang="zh-CN" sz="1400" dirty="0"/>
              <a:t>App</a:t>
            </a:r>
            <a:r>
              <a:rPr lang="zh-CN" altLang="en-US" sz="1400" dirty="0"/>
              <a:t>实例和当前页面栈</a:t>
            </a:r>
          </a:p>
          <a:p>
            <a:pPr indent="-457200">
              <a:lnSpc>
                <a:spcPct val="150000"/>
              </a:lnSpc>
              <a:buFont typeface="+mj-lt"/>
              <a:buAutoNum type="arabicPeriod"/>
            </a:pPr>
            <a:r>
              <a:rPr lang="zh-CN" altLang="en-US" sz="1400" dirty="0"/>
              <a:t>提供丰富的微信原生</a:t>
            </a:r>
            <a:r>
              <a:rPr lang="en-US" altLang="zh-CN" sz="1400" dirty="0"/>
              <a:t>API</a:t>
            </a:r>
            <a:r>
              <a:rPr lang="zh-CN" altLang="en-US" sz="1400" dirty="0"/>
              <a:t>，如获取微信用户信息、本地存储、扫一扫、微信支付等</a:t>
            </a:r>
          </a:p>
          <a:p>
            <a:pPr indent="-457200">
              <a:lnSpc>
                <a:spcPct val="150000"/>
              </a:lnSpc>
              <a:buFont typeface="+mj-lt"/>
              <a:buAutoNum type="arabicPeriod"/>
            </a:pPr>
            <a:r>
              <a:rPr lang="zh-CN" altLang="en-US" sz="1400" dirty="0"/>
              <a:t>提供模块化能力，每个页面有独立的作用域。</a:t>
            </a:r>
          </a:p>
          <a:p>
            <a:pPr>
              <a:lnSpc>
                <a:spcPct val="150000"/>
              </a:lnSpc>
            </a:pPr>
            <a:endParaRPr lang="zh-CN" altLang="en-US" sz="1200" dirty="0"/>
          </a:p>
          <a:p>
            <a:pPr>
              <a:lnSpc>
                <a:spcPct val="150000"/>
              </a:lnSpc>
            </a:pPr>
            <a:r>
              <a:rPr lang="zh-CN" altLang="en-US" sz="1200" dirty="0">
                <a:solidFill>
                  <a:srgbClr val="006470"/>
                </a:solidFill>
              </a:rPr>
              <a:t>注：由于框架不在浏览器中运行，所以</a:t>
            </a:r>
            <a:r>
              <a:rPr lang="en-US" altLang="zh-CN" sz="1200" dirty="0">
                <a:solidFill>
                  <a:srgbClr val="006470"/>
                </a:solidFill>
              </a:rPr>
              <a:t>JavaScript</a:t>
            </a:r>
            <a:r>
              <a:rPr lang="zh-CN" altLang="en-US" sz="1200" dirty="0">
                <a:solidFill>
                  <a:srgbClr val="006470"/>
                </a:solidFill>
              </a:rPr>
              <a:t>与浏览器相关的一些功能无法使用，如</a:t>
            </a:r>
            <a:r>
              <a:rPr lang="en-US" altLang="zh-CN" sz="1200" dirty="0">
                <a:solidFill>
                  <a:srgbClr val="006470"/>
                </a:solidFill>
              </a:rPr>
              <a:t>document</a:t>
            </a:r>
            <a:r>
              <a:rPr lang="zh-CN" altLang="en-US" sz="1200" dirty="0">
                <a:solidFill>
                  <a:srgbClr val="006470"/>
                </a:solidFill>
              </a:rPr>
              <a:t>、</a:t>
            </a:r>
            <a:r>
              <a:rPr lang="en-US" altLang="zh-CN" sz="1200" dirty="0">
                <a:solidFill>
                  <a:srgbClr val="006470"/>
                </a:solidFill>
              </a:rPr>
              <a:t>window</a:t>
            </a:r>
            <a:r>
              <a:rPr lang="zh-CN" altLang="en-US" sz="1200" dirty="0">
                <a:solidFill>
                  <a:srgbClr val="006470"/>
                </a:solidFill>
              </a:rPr>
              <a:t>等。</a:t>
            </a:r>
            <a:endParaRPr lang="zh-CN" altLang="zh-CN" sz="1200" dirty="0">
              <a:solidFill>
                <a:srgbClr val="006470"/>
              </a:solidFill>
            </a:endParaRPr>
          </a:p>
          <a:p>
            <a:pPr>
              <a:lnSpc>
                <a:spcPct val="150000"/>
              </a:lnSpc>
            </a:pPr>
            <a:r>
              <a:rPr lang="zh-CN" altLang="en-US" sz="1200" dirty="0"/>
              <a:t/>
            </a:r>
            <a:br>
              <a:rPr lang="zh-CN" altLang="en-US" sz="1200" dirty="0"/>
            </a:br>
            <a:endParaRPr lang="zh-CN" altLang="en-US" sz="1200" dirty="0"/>
          </a:p>
        </p:txBody>
      </p:sp>
    </p:spTree>
    <p:extLst>
      <p:ext uri="{BB962C8B-B14F-4D97-AF65-F5344CB8AC3E}">
        <p14:creationId xmlns:p14="http://schemas.microsoft.com/office/powerpoint/2010/main" val="7702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docProps/app.xml><?xml version="1.0" encoding="utf-8"?>
<Properties xmlns="http://schemas.openxmlformats.org/officeDocument/2006/extended-properties" xmlns:vt="http://schemas.openxmlformats.org/officeDocument/2006/docPropsVTypes">
  <TotalTime>4397</TotalTime>
  <Words>4873</Words>
  <Application>Microsoft Office PowerPoint</Application>
  <PresentationFormat>全屏显示(16:9)</PresentationFormat>
  <Paragraphs>722</Paragraphs>
  <Slides>68</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68</vt:i4>
      </vt:variant>
    </vt:vector>
  </HeadingPairs>
  <TitlesOfParts>
    <vt:vector size="80" baseType="lpstr">
      <vt:lpstr>Agency FB</vt:lpstr>
      <vt:lpstr>-apple-system-font</vt:lpstr>
      <vt:lpstr>SimHei</vt:lpstr>
      <vt:lpstr>宋体</vt:lpstr>
      <vt:lpstr>微软雅黑</vt:lpstr>
      <vt:lpstr>Arial</vt:lpstr>
      <vt:lpstr>Calibri</vt:lpstr>
      <vt:lpstr>Consolas</vt:lpstr>
      <vt:lpstr>Impact</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feng liu</cp:lastModifiedBy>
  <cp:revision>297</cp:revision>
  <dcterms:created xsi:type="dcterms:W3CDTF">2015-12-11T17:46:17Z</dcterms:created>
  <dcterms:modified xsi:type="dcterms:W3CDTF">2019-06-12T01:29:07Z</dcterms:modified>
</cp:coreProperties>
</file>